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8" r:id="rId3"/>
    <p:sldId id="265" r:id="rId4"/>
    <p:sldId id="257" r:id="rId5"/>
    <p:sldId id="258" r:id="rId6"/>
    <p:sldId id="264" r:id="rId7"/>
    <p:sldId id="266" r:id="rId8"/>
    <p:sldId id="267" r:id="rId9"/>
    <p:sldId id="262" r:id="rId10"/>
    <p:sldId id="279" r:id="rId11"/>
    <p:sldId id="269" r:id="rId12"/>
    <p:sldId id="271" r:id="rId13"/>
    <p:sldId id="260" r:id="rId14"/>
    <p:sldId id="270" r:id="rId15"/>
    <p:sldId id="259" r:id="rId16"/>
    <p:sldId id="278" r:id="rId17"/>
    <p:sldId id="275" r:id="rId18"/>
    <p:sldId id="276" r:id="rId19"/>
    <p:sldId id="277" r:id="rId20"/>
    <p:sldId id="272" r:id="rId21"/>
    <p:sldId id="273" r:id="rId22"/>
  </p:sldIdLst>
  <p:sldSz cx="9144000" cy="6858000" type="screen4x3"/>
  <p:notesSz cx="6992938" cy="92789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33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3" autoAdjust="0"/>
    <p:restoredTop sz="90929"/>
  </p:normalViewPr>
  <p:slideViewPr>
    <p:cSldViewPr>
      <p:cViewPr varScale="1">
        <p:scale>
          <a:sx n="99" d="100"/>
          <a:sy n="99" d="100"/>
        </p:scale>
        <p:origin x="-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80" y="-90"/>
      </p:cViewPr>
      <p:guideLst>
        <p:guide orient="horz" pos="2922"/>
        <p:guide pos="220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2973" tIns="46487" rIns="92973" bIns="46487" numCol="1" anchor="t" anchorCtr="0" compatLnSpc="1">
            <a:prstTxWarp prst="textNoShape">
              <a:avLst/>
            </a:prstTxWarp>
          </a:bodyPr>
          <a:lstStyle>
            <a:lvl1pPr defTabSz="930275">
              <a:defRPr sz="1200">
                <a:latin typeface="Times New Roman" charset="0"/>
              </a:defRPr>
            </a:lvl1pPr>
          </a:lstStyle>
          <a:p>
            <a:pPr>
              <a:defRPr/>
            </a:pPr>
            <a:endParaRPr lang="en-US"/>
          </a:p>
        </p:txBody>
      </p:sp>
      <p:sp>
        <p:nvSpPr>
          <p:cNvPr id="12291" name="Rectangle 3"/>
          <p:cNvSpPr>
            <a:spLocks noGrp="1" noChangeArrowheads="1"/>
          </p:cNvSpPr>
          <p:nvPr>
            <p:ph type="dt" sz="quarter" idx="1"/>
          </p:nvPr>
        </p:nvSpPr>
        <p:spPr bwMode="auto">
          <a:xfrm>
            <a:off x="3962400" y="0"/>
            <a:ext cx="3030538" cy="463550"/>
          </a:xfrm>
          <a:prstGeom prst="rect">
            <a:avLst/>
          </a:prstGeom>
          <a:noFill/>
          <a:ln w="9525">
            <a:noFill/>
            <a:miter lim="800000"/>
            <a:headEnd/>
            <a:tailEnd/>
          </a:ln>
          <a:effectLst/>
        </p:spPr>
        <p:txBody>
          <a:bodyPr vert="horz" wrap="square" lIns="92973" tIns="46487" rIns="92973" bIns="46487" numCol="1" anchor="t" anchorCtr="0" compatLnSpc="1">
            <a:prstTxWarp prst="textNoShape">
              <a:avLst/>
            </a:prstTxWarp>
          </a:bodyPr>
          <a:lstStyle>
            <a:lvl1pPr algn="r" defTabSz="930275">
              <a:defRPr sz="1200">
                <a:latin typeface="Times New Roman" charset="0"/>
              </a:defRPr>
            </a:lvl1pPr>
          </a:lstStyle>
          <a:p>
            <a:pPr>
              <a:defRPr/>
            </a:pPr>
            <a:endParaRPr lang="en-US"/>
          </a:p>
        </p:txBody>
      </p:sp>
      <p:sp>
        <p:nvSpPr>
          <p:cNvPr id="12292" name="Rectangle 4"/>
          <p:cNvSpPr>
            <a:spLocks noGrp="1" noChangeArrowheads="1"/>
          </p:cNvSpPr>
          <p:nvPr>
            <p:ph type="ftr" sz="quarter" idx="2"/>
          </p:nvPr>
        </p:nvSpPr>
        <p:spPr bwMode="auto">
          <a:xfrm>
            <a:off x="0" y="8815388"/>
            <a:ext cx="3030538" cy="463550"/>
          </a:xfrm>
          <a:prstGeom prst="rect">
            <a:avLst/>
          </a:prstGeom>
          <a:noFill/>
          <a:ln w="9525">
            <a:noFill/>
            <a:miter lim="800000"/>
            <a:headEnd/>
            <a:tailEnd/>
          </a:ln>
          <a:effectLst/>
        </p:spPr>
        <p:txBody>
          <a:bodyPr vert="horz" wrap="square" lIns="92973" tIns="46487" rIns="92973" bIns="46487" numCol="1" anchor="b" anchorCtr="0" compatLnSpc="1">
            <a:prstTxWarp prst="textNoShape">
              <a:avLst/>
            </a:prstTxWarp>
          </a:bodyPr>
          <a:lstStyle>
            <a:lvl1pPr defTabSz="930275">
              <a:defRPr sz="1200">
                <a:latin typeface="Times New Roman" charset="0"/>
              </a:defRPr>
            </a:lvl1pPr>
          </a:lstStyle>
          <a:p>
            <a:pPr>
              <a:defRPr/>
            </a:pPr>
            <a:endParaRPr lang="en-US"/>
          </a:p>
        </p:txBody>
      </p:sp>
      <p:sp>
        <p:nvSpPr>
          <p:cNvPr id="12293" name="Rectangle 5"/>
          <p:cNvSpPr>
            <a:spLocks noGrp="1" noChangeArrowheads="1"/>
          </p:cNvSpPr>
          <p:nvPr>
            <p:ph type="sldNum" sz="quarter" idx="3"/>
          </p:nvPr>
        </p:nvSpPr>
        <p:spPr bwMode="auto">
          <a:xfrm>
            <a:off x="3962400" y="8815388"/>
            <a:ext cx="3030538" cy="463550"/>
          </a:xfrm>
          <a:prstGeom prst="rect">
            <a:avLst/>
          </a:prstGeom>
          <a:noFill/>
          <a:ln w="9525">
            <a:noFill/>
            <a:miter lim="800000"/>
            <a:headEnd/>
            <a:tailEnd/>
          </a:ln>
          <a:effectLst/>
        </p:spPr>
        <p:txBody>
          <a:bodyPr vert="horz" wrap="square" lIns="92973" tIns="46487" rIns="92973" bIns="46487" numCol="1" anchor="b" anchorCtr="0" compatLnSpc="1">
            <a:prstTxWarp prst="textNoShape">
              <a:avLst/>
            </a:prstTxWarp>
          </a:bodyPr>
          <a:lstStyle>
            <a:lvl1pPr algn="r" defTabSz="930275">
              <a:defRPr sz="1200">
                <a:latin typeface="Times New Roman" charset="0"/>
              </a:defRPr>
            </a:lvl1pPr>
          </a:lstStyle>
          <a:p>
            <a:pPr>
              <a:defRPr/>
            </a:pPr>
            <a:fld id="{957E8540-F38F-479D-8287-17DA66A447D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95613" cy="460375"/>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defTabSz="920750">
              <a:defRPr sz="1200">
                <a:latin typeface="Times New Roman" charset="0"/>
              </a:defRPr>
            </a:lvl1pPr>
          </a:lstStyle>
          <a:p>
            <a:pPr>
              <a:defRPr/>
            </a:pPr>
            <a:endParaRPr lang="en-US"/>
          </a:p>
        </p:txBody>
      </p:sp>
      <p:sp>
        <p:nvSpPr>
          <p:cNvPr id="13315" name="Rectangle 3"/>
          <p:cNvSpPr>
            <a:spLocks noGrp="1" noChangeArrowheads="1"/>
          </p:cNvSpPr>
          <p:nvPr>
            <p:ph type="dt" idx="1"/>
          </p:nvPr>
        </p:nvSpPr>
        <p:spPr bwMode="auto">
          <a:xfrm>
            <a:off x="3995738" y="0"/>
            <a:ext cx="2995612" cy="460375"/>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lgn="r" defTabSz="920750">
              <a:defRPr sz="1200">
                <a:latin typeface="Times New Roman"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93800" y="690563"/>
            <a:ext cx="4603750" cy="345122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22338" y="4370388"/>
            <a:ext cx="5146675" cy="4217987"/>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18563"/>
            <a:ext cx="2995613" cy="460375"/>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defTabSz="920750">
              <a:defRPr sz="1200">
                <a:latin typeface="Times New Roman" charset="0"/>
              </a:defRPr>
            </a:lvl1pPr>
          </a:lstStyle>
          <a:p>
            <a:pPr>
              <a:defRPr/>
            </a:pPr>
            <a:endParaRPr lang="en-US"/>
          </a:p>
        </p:txBody>
      </p:sp>
      <p:sp>
        <p:nvSpPr>
          <p:cNvPr id="13319" name="Rectangle 7"/>
          <p:cNvSpPr>
            <a:spLocks noGrp="1" noChangeArrowheads="1"/>
          </p:cNvSpPr>
          <p:nvPr>
            <p:ph type="sldNum" sz="quarter" idx="5"/>
          </p:nvPr>
        </p:nvSpPr>
        <p:spPr bwMode="auto">
          <a:xfrm>
            <a:off x="3995738" y="8818563"/>
            <a:ext cx="2995612" cy="460375"/>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lgn="r" defTabSz="920750">
              <a:defRPr sz="1200">
                <a:latin typeface="Times New Roman" charset="0"/>
              </a:defRPr>
            </a:lvl1pPr>
          </a:lstStyle>
          <a:p>
            <a:pPr>
              <a:defRPr/>
            </a:pPr>
            <a:fld id="{3400A35F-72D1-4D1B-A49F-831E27FF7E1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4788992-5534-4185-A4A8-B1E36D2D8DCC}" type="slidenum">
              <a:rPr lang="en-US" smtClean="0">
                <a:latin typeface="Times New Roman" pitchFamily="18" charset="0"/>
              </a:rPr>
              <a:pPr/>
              <a:t>1</a:t>
            </a:fld>
            <a:endParaRPr lang="en-US" smtClean="0">
              <a:latin typeface="Times New Roman" pitchFamily="18" charset="0"/>
            </a:endParaRPr>
          </a:p>
        </p:txBody>
      </p:sp>
      <p:sp>
        <p:nvSpPr>
          <p:cNvPr id="24579" name="Rectangle 2"/>
          <p:cNvSpPr>
            <a:spLocks noGrp="1" noRot="1" noChangeAspect="1" noChangeArrowheads="1" noTextEdit="1"/>
          </p:cNvSpPr>
          <p:nvPr>
            <p:ph type="sldImg"/>
          </p:nvPr>
        </p:nvSpPr>
        <p:spPr>
          <a:xfrm>
            <a:off x="1195388" y="690563"/>
            <a:ext cx="4600575" cy="3451225"/>
          </a:xfrm>
          <a:ln/>
        </p:spPr>
      </p:sp>
      <p:sp>
        <p:nvSpPr>
          <p:cNvPr id="24580" name="Rectangle 3"/>
          <p:cNvSpPr>
            <a:spLocks noGrp="1" noChangeArrowheads="1"/>
          </p:cNvSpPr>
          <p:nvPr>
            <p:ph type="body" idx="1"/>
          </p:nvPr>
        </p:nvSpPr>
        <p:spPr>
          <a:noFill/>
          <a:ln/>
        </p:spPr>
        <p:txBody>
          <a:bodyPr/>
          <a:lstStyle/>
          <a:p>
            <a:pPr eaLnBrk="1" hangingPunct="1"/>
            <a:r>
              <a:rPr lang="en-US" smtClean="0">
                <a:latin typeface="Times New Roman" pitchFamily="18" charset="0"/>
              </a:rPr>
              <a:t>Welcome</a:t>
            </a:r>
          </a:p>
          <a:p>
            <a:pPr eaLnBrk="1" hangingPunct="1"/>
            <a:endParaRPr lang="en-US" smtClean="0">
              <a:latin typeface="Times New Roman" pitchFamily="18" charset="0"/>
            </a:endParaRPr>
          </a:p>
          <a:p>
            <a:pPr eaLnBrk="1" hangingPunct="1"/>
            <a:r>
              <a:rPr lang="en-US" smtClean="0">
                <a:latin typeface="Times New Roman" pitchFamily="18" charset="0"/>
              </a:rPr>
              <a:t>Purpose of this presentation is to (1) show critical work involved  during shutdown and (2) identify any issues, potential problems, or previously unidentified consequences to the work involved.  Here are the four objectives for the work during this shutdown period.</a:t>
            </a:r>
          </a:p>
          <a:p>
            <a:pPr eaLnBrk="1" hangingPunct="1"/>
            <a:endParaRPr lang="en-US" smtClean="0">
              <a:latin typeface="Times New Roman" pitchFamily="18" charset="0"/>
            </a:endParaRPr>
          </a:p>
          <a:p>
            <a:pPr eaLnBrk="1" hangingPunct="1"/>
            <a:r>
              <a:rPr lang="en-US" smtClean="0">
                <a:latin typeface="Times New Roman" pitchFamily="18" charset="0"/>
              </a:rPr>
              <a:t>There are about a dozen people from at least three groups performing these tasks and all are very aware of the significance to halting observing.</a:t>
            </a:r>
          </a:p>
          <a:p>
            <a:pPr eaLnBrk="1" hangingPunct="1"/>
            <a:endParaRPr lang="en-US" smtClean="0">
              <a:latin typeface="Times New Roman" pitchFamily="18" charset="0"/>
            </a:endParaRPr>
          </a:p>
          <a:p>
            <a:pPr eaLnBrk="1" hangingPunct="1"/>
            <a:r>
              <a:rPr lang="en-US" smtClean="0">
                <a:latin typeface="Times New Roman" pitchFamily="18" charset="0"/>
              </a:rPr>
              <a:t>I will talk about the first two objectives and Rob will discuss the last two.</a:t>
            </a:r>
          </a:p>
          <a:p>
            <a:pPr eaLnBrk="1" hangingPunct="1"/>
            <a:endParaRPr lang="en-US" smtClean="0">
              <a:latin typeface="Times New Roman" pitchFamily="18" charset="0"/>
            </a:endParaRPr>
          </a:p>
          <a:p>
            <a:pPr eaLnBrk="1" hangingPunct="1"/>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95388" y="690563"/>
            <a:ext cx="4600575" cy="3451225"/>
          </a:xfrm>
          <a:ln/>
        </p:spPr>
      </p:sp>
      <p:sp>
        <p:nvSpPr>
          <p:cNvPr id="33795" name="Notes Placeholder 2"/>
          <p:cNvSpPr>
            <a:spLocks noGrp="1"/>
          </p:cNvSpPr>
          <p:nvPr>
            <p:ph type="body" idx="1"/>
          </p:nvPr>
        </p:nvSpPr>
        <p:spPr>
          <a:noFill/>
          <a:ln/>
        </p:spPr>
        <p:txBody>
          <a:bodyPr/>
          <a:lstStyle/>
          <a:p>
            <a:r>
              <a:rPr lang="en-US" smtClean="0">
                <a:latin typeface="Times New Roman" pitchFamily="18" charset="0"/>
              </a:rPr>
              <a:t>Two work tables will be set up for disassembly and reassembly of the deformatter boards.  ESD mats will be placed on the work spaces and tested before work begins.  The hydraulic press used to install the connectors will be placed in between the tables.</a:t>
            </a:r>
          </a:p>
          <a:p>
            <a:endParaRPr lang="en-US" smtClean="0">
              <a:latin typeface="Times New Roman" pitchFamily="18" charset="0"/>
            </a:endParaRPr>
          </a:p>
          <a:p>
            <a:r>
              <a:rPr lang="en-US" smtClean="0">
                <a:latin typeface="Times New Roman" pitchFamily="18" charset="0"/>
              </a:rPr>
              <a:t>The deformatter boards will be transferred from the racks to the work spaces on an ESD safe cart.</a:t>
            </a:r>
          </a:p>
          <a:p>
            <a:endParaRPr lang="en-US" smtClean="0">
              <a:latin typeface="Times New Roman" pitchFamily="18" charset="0"/>
            </a:endParaRPr>
          </a:p>
          <a:p>
            <a:r>
              <a:rPr lang="en-US" smtClean="0">
                <a:latin typeface="Times New Roman" pitchFamily="18" charset="0"/>
              </a:rPr>
              <a:t>Likewise, the deformatter boards will be transferred to the Station Racks on a cart.  On the grounded movable cart, the Station Board is removed from the rack, placed on the cart, the deformatter board installed and the station board put back into the rack.</a:t>
            </a:r>
          </a:p>
        </p:txBody>
      </p:sp>
      <p:sp>
        <p:nvSpPr>
          <p:cNvPr id="33796" name="Slide Number Placeholder 3"/>
          <p:cNvSpPr>
            <a:spLocks noGrp="1"/>
          </p:cNvSpPr>
          <p:nvPr>
            <p:ph type="sldNum" sz="quarter" idx="5"/>
          </p:nvPr>
        </p:nvSpPr>
        <p:spPr>
          <a:noFill/>
        </p:spPr>
        <p:txBody>
          <a:bodyPr/>
          <a:lstStyle/>
          <a:p>
            <a:fld id="{73F1F9FD-DC45-4991-8EBC-68EBA11D99DA}" type="slidenum">
              <a:rPr lang="en-US" smtClean="0">
                <a:latin typeface="Times New Roman" pitchFamily="18" charset="0"/>
              </a:rPr>
              <a:pPr/>
              <a:t>10</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6906E49-E00F-4DC8-94DF-85CBBD9CADD8}" type="slidenum">
              <a:rPr lang="en-US" smtClean="0">
                <a:latin typeface="Times New Roman" pitchFamily="18" charset="0"/>
              </a:rPr>
              <a:pPr/>
              <a:t>11</a:t>
            </a:fld>
            <a:endParaRPr lang="en-US" smtClean="0">
              <a:latin typeface="Times New Roman" pitchFamily="18" charset="0"/>
            </a:endParaRPr>
          </a:p>
        </p:txBody>
      </p:sp>
      <p:sp>
        <p:nvSpPr>
          <p:cNvPr id="34819" name="Rectangle 2"/>
          <p:cNvSpPr>
            <a:spLocks noGrp="1" noRot="1" noChangeAspect="1" noChangeArrowheads="1" noTextEdit="1"/>
          </p:cNvSpPr>
          <p:nvPr>
            <p:ph type="sldImg"/>
          </p:nvPr>
        </p:nvSpPr>
        <p:spPr>
          <a:xfrm>
            <a:off x="1195388" y="690563"/>
            <a:ext cx="4600575" cy="3451225"/>
          </a:xfrm>
          <a:ln/>
        </p:spPr>
      </p:sp>
      <p:sp>
        <p:nvSpPr>
          <p:cNvPr id="34820" name="Rectangle 3"/>
          <p:cNvSpPr>
            <a:spLocks noGrp="1" noChangeArrowheads="1"/>
          </p:cNvSpPr>
          <p:nvPr>
            <p:ph type="body" idx="1"/>
          </p:nvPr>
        </p:nvSpPr>
        <p:spPr>
          <a:noFill/>
          <a:ln/>
        </p:spPr>
        <p:txBody>
          <a:bodyPr/>
          <a:lstStyle/>
          <a:p>
            <a:pPr eaLnBrk="1" hangingPunct="1"/>
            <a:r>
              <a:rPr lang="en-US" smtClean="0">
                <a:latin typeface="Times New Roman" pitchFamily="18" charset="0"/>
              </a:rPr>
              <a:t>Since the fiber for the IF path is already interrupted, we are also going to rebuild the IF distribution racks.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95388" y="690563"/>
            <a:ext cx="4600575" cy="3451225"/>
          </a:xfrm>
          <a:ln/>
        </p:spPr>
      </p:sp>
      <p:sp>
        <p:nvSpPr>
          <p:cNvPr id="35843" name="Notes Placeholder 2"/>
          <p:cNvSpPr>
            <a:spLocks noGrp="1"/>
          </p:cNvSpPr>
          <p:nvPr>
            <p:ph type="body" idx="1"/>
          </p:nvPr>
        </p:nvSpPr>
        <p:spPr>
          <a:noFill/>
          <a:ln/>
        </p:spPr>
        <p:txBody>
          <a:bodyPr/>
          <a:lstStyle/>
          <a:p>
            <a:r>
              <a:rPr lang="en-US" smtClean="0">
                <a:latin typeface="Times New Roman" pitchFamily="18" charset="0"/>
              </a:rPr>
              <a:t>The racks shown on the left are going to be rebuilt to the design shown on the right.  The EDFA cassettes are being replaced to increase reliability.</a:t>
            </a:r>
          </a:p>
          <a:p>
            <a:endParaRPr lang="en-US" smtClean="0">
              <a:latin typeface="Times New Roman" pitchFamily="18" charset="0"/>
            </a:endParaRPr>
          </a:p>
          <a:p>
            <a:r>
              <a:rPr lang="en-US" smtClean="0">
                <a:latin typeface="Times New Roman" pitchFamily="18" charset="0"/>
              </a:rPr>
              <a:t>The current design with a single Master controller has a single point of failure.  If the master controller dies, all antennas requiring an amplifier will also die.  So the controllers are being replaced with four independent chassis and each will have up to seven antennas.  A  new rack is already built with the new equipment and will replace the left rack.</a:t>
            </a:r>
          </a:p>
          <a:p>
            <a:endParaRPr lang="en-US" smtClean="0">
              <a:latin typeface="Times New Roman" pitchFamily="18" charset="0"/>
            </a:endParaRPr>
          </a:p>
          <a:p>
            <a:r>
              <a:rPr lang="en-US" smtClean="0">
                <a:latin typeface="Times New Roman" pitchFamily="18" charset="0"/>
              </a:rPr>
              <a:t>In addition the IF patch panels where the IF for an antennas is connected  after it gets moved will be relocated into the next rack at a much more comfortable working height.</a:t>
            </a:r>
          </a:p>
          <a:p>
            <a:endParaRPr lang="en-US" smtClean="0">
              <a:latin typeface="Times New Roman" pitchFamily="18" charset="0"/>
            </a:endParaRPr>
          </a:p>
          <a:p>
            <a:r>
              <a:rPr lang="en-US" smtClean="0">
                <a:latin typeface="Times New Roman" pitchFamily="18" charset="0"/>
              </a:rPr>
              <a:t>We are adding drawers to hold attenuators and fiber cleaning supplies as well as  a KVM to access the EDFA amplifiers locally.  The spare cassettes will be stored in the bottom of the racks if needed.</a:t>
            </a:r>
          </a:p>
        </p:txBody>
      </p:sp>
      <p:sp>
        <p:nvSpPr>
          <p:cNvPr id="35844" name="Slide Number Placeholder 3"/>
          <p:cNvSpPr>
            <a:spLocks noGrp="1"/>
          </p:cNvSpPr>
          <p:nvPr>
            <p:ph type="sldNum" sz="quarter" idx="5"/>
          </p:nvPr>
        </p:nvSpPr>
        <p:spPr>
          <a:noFill/>
        </p:spPr>
        <p:txBody>
          <a:bodyPr/>
          <a:lstStyle/>
          <a:p>
            <a:fld id="{FFE6D4A7-8E2D-46BC-8BAA-F1AF600C5BE0}"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95388" y="690563"/>
            <a:ext cx="4600575" cy="3451225"/>
          </a:xfrm>
          <a:ln/>
        </p:spPr>
      </p:sp>
      <p:sp>
        <p:nvSpPr>
          <p:cNvPr id="36867" name="Notes Placeholder 2"/>
          <p:cNvSpPr>
            <a:spLocks noGrp="1"/>
          </p:cNvSpPr>
          <p:nvPr>
            <p:ph type="body" idx="1"/>
          </p:nvPr>
        </p:nvSpPr>
        <p:spPr>
          <a:noFill/>
          <a:ln/>
        </p:spPr>
        <p:txBody>
          <a:bodyPr/>
          <a:lstStyle/>
          <a:p>
            <a:r>
              <a:rPr lang="en-US" smtClean="0">
                <a:latin typeface="Times New Roman" pitchFamily="18" charset="0"/>
              </a:rPr>
              <a:t>The rebuild of the IF distribution racks will require moving of one of the fiber trays.  The fiber is completely removed and coiled overhead until the work is completed.  The far left rack is completely removed and the new EDFA rack in installed in its place.</a:t>
            </a:r>
          </a:p>
          <a:p>
            <a:endParaRPr lang="en-US" smtClean="0">
              <a:latin typeface="Times New Roman" pitchFamily="18" charset="0"/>
            </a:endParaRPr>
          </a:p>
          <a:p>
            <a:r>
              <a:rPr lang="en-US" smtClean="0">
                <a:latin typeface="Times New Roman" pitchFamily="18" charset="0"/>
              </a:rPr>
              <a:t>The remaining racks that were emptied will remain in the correlator room for future expansion.</a:t>
            </a:r>
          </a:p>
        </p:txBody>
      </p:sp>
      <p:sp>
        <p:nvSpPr>
          <p:cNvPr id="36868" name="Slide Number Placeholder 3"/>
          <p:cNvSpPr>
            <a:spLocks noGrp="1"/>
          </p:cNvSpPr>
          <p:nvPr>
            <p:ph type="sldNum" sz="quarter" idx="5"/>
          </p:nvPr>
        </p:nvSpPr>
        <p:spPr>
          <a:noFill/>
        </p:spPr>
        <p:txBody>
          <a:bodyPr/>
          <a:lstStyle/>
          <a:p>
            <a:fld id="{556DAC36-12B9-4CB7-A0BC-0FA513A093A4}"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C33CCE7-D76F-4FF1-BB14-9915EB4809EC}" type="slidenum">
              <a:rPr lang="en-US" smtClean="0">
                <a:latin typeface="Times New Roman" pitchFamily="18" charset="0"/>
              </a:rPr>
              <a:pPr/>
              <a:t>14</a:t>
            </a:fld>
            <a:endParaRPr lang="en-US" smtClean="0">
              <a:latin typeface="Times New Roman" pitchFamily="18" charset="0"/>
            </a:endParaRPr>
          </a:p>
        </p:txBody>
      </p:sp>
      <p:sp>
        <p:nvSpPr>
          <p:cNvPr id="37891" name="Rectangle 2"/>
          <p:cNvSpPr>
            <a:spLocks noGrp="1" noRot="1" noChangeAspect="1" noChangeArrowheads="1" noTextEdit="1"/>
          </p:cNvSpPr>
          <p:nvPr>
            <p:ph type="sldImg"/>
          </p:nvPr>
        </p:nvSpPr>
        <p:spPr>
          <a:xfrm>
            <a:off x="1195388" y="690563"/>
            <a:ext cx="4600575" cy="3451225"/>
          </a:xfrm>
          <a:ln/>
        </p:spPr>
      </p:sp>
      <p:sp>
        <p:nvSpPr>
          <p:cNvPr id="3789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95388" y="690563"/>
            <a:ext cx="4600575" cy="3451225"/>
          </a:xfrm>
          <a:ln/>
        </p:spPr>
      </p:sp>
      <p:sp>
        <p:nvSpPr>
          <p:cNvPr id="38915" name="Notes Placeholder 2"/>
          <p:cNvSpPr>
            <a:spLocks noGrp="1"/>
          </p:cNvSpPr>
          <p:nvPr>
            <p:ph type="body" idx="1"/>
          </p:nvPr>
        </p:nvSpPr>
        <p:spPr>
          <a:noFill/>
          <a:ln/>
        </p:spPr>
        <p:txBody>
          <a:bodyPr/>
          <a:lstStyle/>
          <a:p>
            <a:r>
              <a:rPr lang="en-US" dirty="0" smtClean="0">
                <a:latin typeface="Times New Roman" pitchFamily="18" charset="0"/>
              </a:rPr>
              <a:t>The new load-sharing power distribution boards require shifting the bottom 3 bins (only) down 1U.  In LO-A, &amp; LO-B racks this will also mean repositioning the semi-rigid coax.  In LO-C rack new semi-rigid coax will be installed.</a:t>
            </a:r>
          </a:p>
          <a:p>
            <a:endParaRPr lang="en-US" dirty="0" smtClean="0">
              <a:latin typeface="Times New Roman" pitchFamily="18" charset="0"/>
            </a:endParaRPr>
          </a:p>
          <a:p>
            <a:r>
              <a:rPr lang="en-US" dirty="0" smtClean="0">
                <a:latin typeface="Times New Roman" pitchFamily="18" charset="0"/>
              </a:rPr>
              <a:t>RFI covers will be properly installed.</a:t>
            </a:r>
          </a:p>
          <a:p>
            <a:endParaRPr lang="en-US" dirty="0" smtClean="0">
              <a:latin typeface="Times New Roman" pitchFamily="18" charset="0"/>
            </a:endParaRPr>
          </a:p>
          <a:p>
            <a:r>
              <a:rPr lang="en-US" dirty="0" smtClean="0">
                <a:latin typeface="Times New Roman" pitchFamily="18" charset="0"/>
              </a:rPr>
              <a:t>Will airflow be adequate when old correlator is shut off?  What is HVAC plan?</a:t>
            </a:r>
          </a:p>
        </p:txBody>
      </p:sp>
      <p:sp>
        <p:nvSpPr>
          <p:cNvPr id="38916" name="Slide Number Placeholder 3"/>
          <p:cNvSpPr>
            <a:spLocks noGrp="1"/>
          </p:cNvSpPr>
          <p:nvPr>
            <p:ph type="sldNum" sz="quarter" idx="5"/>
          </p:nvPr>
        </p:nvSpPr>
        <p:spPr>
          <a:noFill/>
        </p:spPr>
        <p:txBody>
          <a:bodyPr/>
          <a:lstStyle/>
          <a:p>
            <a:fld id="{D1A31502-6847-4317-A74C-E77F5CB46D93}" type="slidenum">
              <a:rPr lang="en-US" smtClean="0">
                <a:latin typeface="Times New Roman" pitchFamily="18" charset="0"/>
              </a:rPr>
              <a:pPr/>
              <a:t>15</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A991016-B36B-4C51-914F-309DC4BBC625}" type="slidenum">
              <a:rPr lang="en-US" smtClean="0">
                <a:latin typeface="Times New Roman" pitchFamily="18" charset="0"/>
              </a:rPr>
              <a:pPr/>
              <a:t>16</a:t>
            </a:fld>
            <a:endParaRPr lang="en-US" smtClean="0">
              <a:latin typeface="Times New Roman" pitchFamily="18" charset="0"/>
            </a:endParaRPr>
          </a:p>
        </p:txBody>
      </p:sp>
      <p:sp>
        <p:nvSpPr>
          <p:cNvPr id="39939" name="Rectangle 2"/>
          <p:cNvSpPr>
            <a:spLocks noGrp="1" noRot="1" noChangeAspect="1" noChangeArrowheads="1" noTextEdit="1"/>
          </p:cNvSpPr>
          <p:nvPr>
            <p:ph type="sldImg"/>
          </p:nvPr>
        </p:nvSpPr>
        <p:spPr>
          <a:xfrm>
            <a:off x="1195388" y="690563"/>
            <a:ext cx="4600575" cy="3451225"/>
          </a:xfrm>
          <a:ln/>
        </p:spPr>
      </p:sp>
      <p:sp>
        <p:nvSpPr>
          <p:cNvPr id="3994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95388" y="690563"/>
            <a:ext cx="4600575" cy="3451225"/>
          </a:xfrm>
          <a:ln/>
        </p:spPr>
      </p:sp>
      <p:sp>
        <p:nvSpPr>
          <p:cNvPr id="40963" name="Notes Placeholder 2"/>
          <p:cNvSpPr>
            <a:spLocks noGrp="1"/>
          </p:cNvSpPr>
          <p:nvPr>
            <p:ph type="body" idx="1"/>
          </p:nvPr>
        </p:nvSpPr>
        <p:spPr>
          <a:noFill/>
          <a:ln/>
        </p:spPr>
        <p:txBody>
          <a:bodyPr/>
          <a:lstStyle/>
          <a:p>
            <a:r>
              <a:rPr lang="en-US" dirty="0" smtClean="0">
                <a:latin typeface="Times New Roman" pitchFamily="18" charset="0"/>
              </a:rPr>
              <a:t>MLO rack requires most work &amp;</a:t>
            </a:r>
            <a:r>
              <a:rPr lang="en-US" baseline="0" dirty="0" smtClean="0">
                <a:latin typeface="Times New Roman" pitchFamily="18" charset="0"/>
              </a:rPr>
              <a:t> time.  The rack will be completely gutted and rebuilt.  New </a:t>
            </a:r>
            <a:r>
              <a:rPr lang="en-US" baseline="0" dirty="0" err="1" smtClean="0">
                <a:latin typeface="Times New Roman" pitchFamily="18" charset="0"/>
              </a:rPr>
              <a:t>feedthrough</a:t>
            </a:r>
            <a:r>
              <a:rPr lang="en-US" baseline="0" dirty="0" smtClean="0">
                <a:latin typeface="Times New Roman" pitchFamily="18" charset="0"/>
              </a:rPr>
              <a:t> panels are in Hollis’s queue.  New wire harnesses, RF cabling, </a:t>
            </a:r>
            <a:r>
              <a:rPr lang="en-US" baseline="0" dirty="0" err="1" smtClean="0">
                <a:latin typeface="Times New Roman" pitchFamily="18" charset="0"/>
              </a:rPr>
              <a:t>twinax</a:t>
            </a:r>
            <a:r>
              <a:rPr lang="en-US" baseline="0" dirty="0" smtClean="0">
                <a:latin typeface="Times New Roman" pitchFamily="18" charset="0"/>
              </a:rPr>
              <a:t> cabling, DC power and AC power distribution is in the works.  2 more bins need to be added to the rack.</a:t>
            </a:r>
          </a:p>
          <a:p>
            <a:endParaRPr lang="en-US" baseline="0" dirty="0" smtClean="0">
              <a:latin typeface="Times New Roman" pitchFamily="18" charset="0"/>
            </a:endParaRPr>
          </a:p>
          <a:p>
            <a:r>
              <a:rPr lang="en-US" baseline="0" dirty="0" smtClean="0">
                <a:latin typeface="Times New Roman" pitchFamily="18" charset="0"/>
              </a:rPr>
              <a:t>Dana working on new harnesses with input from me, Keith, Matt, Leon, &amp; Terry.  Many parts still need to be ordered!!  Awaiting </a:t>
            </a:r>
            <a:r>
              <a:rPr lang="en-US" baseline="0" dirty="0" err="1" smtClean="0">
                <a:latin typeface="Times New Roman" pitchFamily="18" charset="0"/>
              </a:rPr>
              <a:t>Tensolite</a:t>
            </a:r>
            <a:r>
              <a:rPr lang="en-US" baseline="0" dirty="0" smtClean="0">
                <a:latin typeface="Times New Roman" pitchFamily="18" charset="0"/>
              </a:rPr>
              <a:t> for ordering </a:t>
            </a:r>
            <a:r>
              <a:rPr lang="en-US" baseline="0" dirty="0" err="1" smtClean="0">
                <a:latin typeface="Times New Roman" pitchFamily="18" charset="0"/>
              </a:rPr>
              <a:t>twinax</a:t>
            </a:r>
            <a:r>
              <a:rPr lang="en-US" baseline="0" dirty="0" smtClean="0">
                <a:latin typeface="Times New Roman" pitchFamily="18" charset="0"/>
              </a:rPr>
              <a:t> cable (to build our own cable assemblies).  We need drafting support ASAP (computer problems) in order to finish drawings needed to order parts!</a:t>
            </a:r>
          </a:p>
        </p:txBody>
      </p:sp>
      <p:sp>
        <p:nvSpPr>
          <p:cNvPr id="40964" name="Slide Number Placeholder 3"/>
          <p:cNvSpPr>
            <a:spLocks noGrp="1"/>
          </p:cNvSpPr>
          <p:nvPr>
            <p:ph type="sldNum" sz="quarter" idx="5"/>
          </p:nvPr>
        </p:nvSpPr>
        <p:spPr>
          <a:noFill/>
        </p:spPr>
        <p:txBody>
          <a:bodyPr/>
          <a:lstStyle/>
          <a:p>
            <a:fld id="{E1644FEA-8DC2-4541-86BC-0A6A270DFBAF}" type="slidenum">
              <a:rPr lang="en-US" smtClean="0">
                <a:latin typeface="Times New Roman" pitchFamily="18" charset="0"/>
              </a:rPr>
              <a:pPr/>
              <a:t>17</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95388" y="690563"/>
            <a:ext cx="4600575" cy="3451225"/>
          </a:xfrm>
          <a:ln/>
        </p:spPr>
      </p:sp>
      <p:sp>
        <p:nvSpPr>
          <p:cNvPr id="41987" name="Notes Placeholder 2"/>
          <p:cNvSpPr>
            <a:spLocks noGrp="1"/>
          </p:cNvSpPr>
          <p:nvPr>
            <p:ph type="body" idx="1"/>
          </p:nvPr>
        </p:nvSpPr>
        <p:spPr>
          <a:noFill/>
          <a:ln/>
        </p:spPr>
        <p:txBody>
          <a:bodyPr/>
          <a:lstStyle/>
          <a:p>
            <a:r>
              <a:rPr lang="en-US" dirty="0" smtClean="0">
                <a:latin typeface="Times New Roman" pitchFamily="18" charset="0"/>
              </a:rPr>
              <a:t>A new GPS antenna for the 2</a:t>
            </a:r>
            <a:r>
              <a:rPr lang="en-US" baseline="30000" dirty="0" smtClean="0">
                <a:latin typeface="Times New Roman" pitchFamily="18" charset="0"/>
              </a:rPr>
              <a:t>nd</a:t>
            </a:r>
            <a:r>
              <a:rPr lang="en-US" dirty="0" smtClean="0">
                <a:latin typeface="Times New Roman" pitchFamily="18" charset="0"/>
              </a:rPr>
              <a:t> receiver needs to be mounted on the roof and 75 ohm cable run for both antennas.  We will use separate media converters for each GPS receiver.</a:t>
            </a:r>
          </a:p>
          <a:p>
            <a:endParaRPr lang="en-US" dirty="0" smtClean="0">
              <a:latin typeface="Times New Roman" pitchFamily="18" charset="0"/>
            </a:endParaRPr>
          </a:p>
          <a:p>
            <a:r>
              <a:rPr lang="en-US" dirty="0" smtClean="0">
                <a:latin typeface="Times New Roman" pitchFamily="18" charset="0"/>
              </a:rPr>
              <a:t>Are new fiber cables run to the MLO rack?  Is the network switch properly configured for all MLO modules?</a:t>
            </a:r>
          </a:p>
          <a:p>
            <a:endParaRPr lang="en-US" dirty="0" smtClean="0">
              <a:latin typeface="Times New Roman" pitchFamily="18" charset="0"/>
            </a:endParaRPr>
          </a:p>
          <a:p>
            <a:r>
              <a:rPr lang="en-US" dirty="0" smtClean="0">
                <a:latin typeface="Times New Roman" pitchFamily="18" charset="0"/>
              </a:rPr>
              <a:t>Airflow is (again) critical!!</a:t>
            </a:r>
          </a:p>
        </p:txBody>
      </p:sp>
      <p:sp>
        <p:nvSpPr>
          <p:cNvPr id="41988" name="Slide Number Placeholder 3"/>
          <p:cNvSpPr>
            <a:spLocks noGrp="1"/>
          </p:cNvSpPr>
          <p:nvPr>
            <p:ph type="sldNum" sz="quarter" idx="5"/>
          </p:nvPr>
        </p:nvSpPr>
        <p:spPr>
          <a:noFill/>
        </p:spPr>
        <p:txBody>
          <a:bodyPr/>
          <a:lstStyle/>
          <a:p>
            <a:fld id="{91A18593-533E-4460-AD26-91A5DB769A26}" type="slidenum">
              <a:rPr lang="en-US" smtClean="0">
                <a:latin typeface="Times New Roman" pitchFamily="18" charset="0"/>
              </a:rPr>
              <a:pPr/>
              <a:t>18</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95388" y="690563"/>
            <a:ext cx="4600575" cy="3451225"/>
          </a:xfrm>
          <a:ln/>
        </p:spPr>
      </p:sp>
      <p:sp>
        <p:nvSpPr>
          <p:cNvPr id="43011"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43012" name="Slide Number Placeholder 3"/>
          <p:cNvSpPr>
            <a:spLocks noGrp="1"/>
          </p:cNvSpPr>
          <p:nvPr>
            <p:ph type="sldNum" sz="quarter" idx="5"/>
          </p:nvPr>
        </p:nvSpPr>
        <p:spPr>
          <a:noFill/>
        </p:spPr>
        <p:txBody>
          <a:bodyPr/>
          <a:lstStyle/>
          <a:p>
            <a:fld id="{472A2C96-0D99-45E8-8486-2003920E5F60}"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9628780-99D0-4F08-9DD6-A7BC450979C5}" type="slidenum">
              <a:rPr lang="en-US" smtClean="0">
                <a:latin typeface="Times New Roman" pitchFamily="18" charset="0"/>
              </a:rPr>
              <a:pPr/>
              <a:t>2</a:t>
            </a:fld>
            <a:endParaRPr lang="en-US" smtClean="0">
              <a:latin typeface="Times New Roman" pitchFamily="18" charset="0"/>
            </a:endParaRPr>
          </a:p>
        </p:txBody>
      </p:sp>
      <p:sp>
        <p:nvSpPr>
          <p:cNvPr id="25603" name="Rectangle 2"/>
          <p:cNvSpPr>
            <a:spLocks noGrp="1" noRot="1" noChangeAspect="1" noChangeArrowheads="1" noTextEdit="1"/>
          </p:cNvSpPr>
          <p:nvPr>
            <p:ph type="sldImg"/>
          </p:nvPr>
        </p:nvSpPr>
        <p:spPr>
          <a:xfrm>
            <a:off x="1195388" y="690563"/>
            <a:ext cx="4600575" cy="3451225"/>
          </a:xfrm>
          <a:ln/>
        </p:spPr>
      </p:sp>
      <p:sp>
        <p:nvSpPr>
          <p:cNvPr id="25604" name="Rectangle 3"/>
          <p:cNvSpPr>
            <a:spLocks noGrp="1" noChangeArrowheads="1"/>
          </p:cNvSpPr>
          <p:nvPr>
            <p:ph type="body" idx="1"/>
          </p:nvPr>
        </p:nvSpPr>
        <p:spPr>
          <a:noFill/>
          <a:ln/>
        </p:spPr>
        <p:txBody>
          <a:bodyPr/>
          <a:lstStyle/>
          <a:p>
            <a:pPr eaLnBrk="1" hangingPunct="1"/>
            <a:r>
              <a:rPr lang="en-US" smtClean="0">
                <a:latin typeface="Times New Roman" pitchFamily="18" charset="0"/>
              </a:rPr>
              <a:t>The first objective can be broken down into two sub objectives.  Moving of the deformatter boards to the Station boards is mostly performed by the correlator group with help from the DAQ group.</a:t>
            </a:r>
          </a:p>
          <a:p>
            <a:pPr eaLnBrk="1" hangingPunct="1"/>
            <a:endParaRPr lang="en-US" smtClean="0">
              <a:latin typeface="Times New Roman" pitchFamily="18" charset="0"/>
            </a:endParaRPr>
          </a:p>
          <a:p>
            <a:pPr eaLnBrk="1" hangingPunct="1"/>
            <a:r>
              <a:rPr lang="en-US" smtClean="0">
                <a:latin typeface="Times New Roman" pitchFamily="18" charset="0"/>
              </a:rPr>
              <a:t>The relocation of the optical Demuxs will be performed by Linda from the Fiber group.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95388" y="690563"/>
            <a:ext cx="4600575" cy="3451225"/>
          </a:xfrm>
          <a:ln/>
        </p:spPr>
      </p:sp>
      <p:sp>
        <p:nvSpPr>
          <p:cNvPr id="44035" name="Notes Placeholder 2"/>
          <p:cNvSpPr>
            <a:spLocks noGrp="1"/>
          </p:cNvSpPr>
          <p:nvPr>
            <p:ph type="body" idx="1"/>
          </p:nvPr>
        </p:nvSpPr>
        <p:spPr>
          <a:noFill/>
          <a:ln/>
        </p:spPr>
        <p:txBody>
          <a:bodyPr/>
          <a:lstStyle/>
          <a:p>
            <a:r>
              <a:rPr lang="en-US" smtClean="0">
                <a:latin typeface="Times New Roman" pitchFamily="18" charset="0"/>
              </a:rPr>
              <a:t>The week after the New Years Holiday will be used to set up the equipment in the correlator room.  The tables, the press, and the new EDFA rack will be staged in the correlator room.  ESD mats will be installed on the tables and check.</a:t>
            </a:r>
          </a:p>
          <a:p>
            <a:endParaRPr lang="en-US" smtClean="0">
              <a:latin typeface="Times New Roman" pitchFamily="18" charset="0"/>
            </a:endParaRPr>
          </a:p>
          <a:p>
            <a:r>
              <a:rPr lang="en-US" smtClean="0">
                <a:latin typeface="Times New Roman" pitchFamily="18" charset="0"/>
              </a:rPr>
              <a:t>The first day will be used by Ken to take measurements and analyze after observing has finished.</a:t>
            </a:r>
          </a:p>
          <a:p>
            <a:endParaRPr lang="en-US" smtClean="0">
              <a:latin typeface="Times New Roman" pitchFamily="18" charset="0"/>
            </a:endParaRPr>
          </a:p>
          <a:p>
            <a:r>
              <a:rPr lang="en-US" smtClean="0">
                <a:latin typeface="Times New Roman" pitchFamily="18" charset="0"/>
              </a:rPr>
              <a:t>There are two weeks for the Electronics Division hardware work followed by up to two weeks of hardware testing and checkout.</a:t>
            </a:r>
          </a:p>
          <a:p>
            <a:endParaRPr lang="en-US" smtClean="0">
              <a:latin typeface="Times New Roman" pitchFamily="18" charset="0"/>
            </a:endParaRPr>
          </a:p>
          <a:p>
            <a:r>
              <a:rPr lang="en-US" smtClean="0">
                <a:latin typeface="Times New Roman" pitchFamily="18" charset="0"/>
              </a:rPr>
              <a:t>The dates shown match the EVLA targets dates.</a:t>
            </a:r>
          </a:p>
        </p:txBody>
      </p:sp>
      <p:sp>
        <p:nvSpPr>
          <p:cNvPr id="44036" name="Slide Number Placeholder 3"/>
          <p:cNvSpPr>
            <a:spLocks noGrp="1"/>
          </p:cNvSpPr>
          <p:nvPr>
            <p:ph type="sldNum" sz="quarter" idx="5"/>
          </p:nvPr>
        </p:nvSpPr>
        <p:spPr>
          <a:noFill/>
        </p:spPr>
        <p:txBody>
          <a:bodyPr/>
          <a:lstStyle/>
          <a:p>
            <a:fld id="{56E0E817-846C-4443-B3A9-5A6FF4573255}" type="slidenum">
              <a:rPr lang="en-US" smtClean="0">
                <a:latin typeface="Times New Roman" pitchFamily="18" charset="0"/>
              </a:rPr>
              <a:pPr/>
              <a:t>20</a:t>
            </a:fld>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95388" y="690563"/>
            <a:ext cx="4600575" cy="3451225"/>
          </a:xfrm>
          <a:ln/>
        </p:spPr>
      </p:sp>
      <p:sp>
        <p:nvSpPr>
          <p:cNvPr id="45059" name="Notes Placeholder 2"/>
          <p:cNvSpPr>
            <a:spLocks noGrp="1"/>
          </p:cNvSpPr>
          <p:nvPr>
            <p:ph type="body" idx="1"/>
          </p:nvPr>
        </p:nvSpPr>
        <p:spPr>
          <a:noFill/>
          <a:ln/>
        </p:spPr>
        <p:txBody>
          <a:bodyPr/>
          <a:lstStyle/>
          <a:p>
            <a:r>
              <a:rPr lang="en-US" smtClean="0">
                <a:latin typeface="Times New Roman" pitchFamily="18" charset="0"/>
              </a:rPr>
              <a:t>Here is a list of some of the systems and their status during this period.</a:t>
            </a:r>
          </a:p>
          <a:p>
            <a:endParaRPr lang="en-US" smtClean="0">
              <a:latin typeface="Times New Roman" pitchFamily="18" charset="0"/>
            </a:endParaRPr>
          </a:p>
          <a:p>
            <a:r>
              <a:rPr lang="en-US" smtClean="0">
                <a:latin typeface="Times New Roman" pitchFamily="18" charset="0"/>
              </a:rPr>
              <a:t>An X in the red column means the system will be turned OFF and will not be turned back ON.</a:t>
            </a:r>
          </a:p>
          <a:p>
            <a:endParaRPr lang="en-US" smtClean="0">
              <a:latin typeface="Times New Roman" pitchFamily="18" charset="0"/>
            </a:endParaRPr>
          </a:p>
          <a:p>
            <a:r>
              <a:rPr lang="en-US" smtClean="0">
                <a:latin typeface="Times New Roman" pitchFamily="18" charset="0"/>
              </a:rPr>
              <a:t>An X in the yellow column means the systems will be turned OFF or will not be functional but will be restored at the end of the period.</a:t>
            </a:r>
          </a:p>
          <a:p>
            <a:endParaRPr lang="en-US" smtClean="0">
              <a:latin typeface="Times New Roman" pitchFamily="18" charset="0"/>
            </a:endParaRPr>
          </a:p>
          <a:p>
            <a:r>
              <a:rPr lang="en-US" smtClean="0">
                <a:latin typeface="Times New Roman" pitchFamily="18" charset="0"/>
              </a:rPr>
              <a:t>An X in the Green column means the system will remain ON during the work.</a:t>
            </a:r>
          </a:p>
        </p:txBody>
      </p:sp>
      <p:sp>
        <p:nvSpPr>
          <p:cNvPr id="45060" name="Slide Number Placeholder 3"/>
          <p:cNvSpPr>
            <a:spLocks noGrp="1"/>
          </p:cNvSpPr>
          <p:nvPr>
            <p:ph type="sldNum" sz="quarter" idx="5"/>
          </p:nvPr>
        </p:nvSpPr>
        <p:spPr>
          <a:noFill/>
        </p:spPr>
        <p:txBody>
          <a:bodyPr/>
          <a:lstStyle/>
          <a:p>
            <a:fld id="{C4A78AF6-29BB-470C-8CA1-E1D407150B2B}" type="slidenum">
              <a:rPr lang="en-US" smtClean="0">
                <a:latin typeface="Times New Roman" pitchFamily="18" charset="0"/>
              </a:rPr>
              <a:pPr/>
              <a:t>21</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95388" y="690563"/>
            <a:ext cx="4600575" cy="3451225"/>
          </a:xfrm>
          <a:ln/>
        </p:spPr>
      </p:sp>
      <p:sp>
        <p:nvSpPr>
          <p:cNvPr id="26627" name="Notes Placeholder 2"/>
          <p:cNvSpPr>
            <a:spLocks noGrp="1"/>
          </p:cNvSpPr>
          <p:nvPr>
            <p:ph type="body" idx="1"/>
          </p:nvPr>
        </p:nvSpPr>
        <p:spPr>
          <a:noFill/>
          <a:ln/>
        </p:spPr>
        <p:txBody>
          <a:bodyPr/>
          <a:lstStyle/>
          <a:p>
            <a:r>
              <a:rPr lang="en-US" smtClean="0">
                <a:latin typeface="Times New Roman" pitchFamily="18" charset="0"/>
              </a:rPr>
              <a:t>This slide shows a block diagram of the current set up of the fiber optic IF path in the correlator room.  The blocks in green is what is being moved to the final location in the WIDAR racks.</a:t>
            </a:r>
          </a:p>
        </p:txBody>
      </p:sp>
      <p:sp>
        <p:nvSpPr>
          <p:cNvPr id="26628" name="Slide Number Placeholder 3"/>
          <p:cNvSpPr>
            <a:spLocks noGrp="1"/>
          </p:cNvSpPr>
          <p:nvPr>
            <p:ph type="sldNum" sz="quarter" idx="5"/>
          </p:nvPr>
        </p:nvSpPr>
        <p:spPr>
          <a:noFill/>
        </p:spPr>
        <p:txBody>
          <a:bodyPr/>
          <a:lstStyle/>
          <a:p>
            <a:fld id="{14C36949-CFD0-4A9A-BF41-914D497C8E2C}" type="slidenum">
              <a:rPr lang="en-US" smtClean="0">
                <a:latin typeface="Times New Roman" pitchFamily="18" charset="0"/>
              </a:rPr>
              <a:pPr/>
              <a:t>3</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95388" y="690563"/>
            <a:ext cx="4600575" cy="3451225"/>
          </a:xfrm>
          <a:ln/>
        </p:spPr>
      </p:sp>
      <p:sp>
        <p:nvSpPr>
          <p:cNvPr id="27651" name="Notes Placeholder 2"/>
          <p:cNvSpPr>
            <a:spLocks noGrp="1"/>
          </p:cNvSpPr>
          <p:nvPr>
            <p:ph type="body" idx="1"/>
          </p:nvPr>
        </p:nvSpPr>
        <p:spPr>
          <a:noFill/>
          <a:ln/>
        </p:spPr>
        <p:txBody>
          <a:bodyPr/>
          <a:lstStyle/>
          <a:p>
            <a:r>
              <a:rPr lang="en-US" smtClean="0">
                <a:latin typeface="Times New Roman" pitchFamily="18" charset="0"/>
              </a:rPr>
              <a:t>This is the floor plan of the correlator room.  The area on the left is the power plant and the upper right is where the tables and equipment will be set up for performing a lot of the work.  The tables will have ESD mats on them and all </a:t>
            </a:r>
          </a:p>
          <a:p>
            <a:endParaRPr lang="en-US" smtClean="0">
              <a:latin typeface="Times New Roman" pitchFamily="18" charset="0"/>
            </a:endParaRPr>
          </a:p>
          <a:p>
            <a:r>
              <a:rPr lang="en-US" smtClean="0">
                <a:latin typeface="Times New Roman" pitchFamily="18" charset="0"/>
              </a:rPr>
              <a:t>It is these four racks where a lot of the equipment will be moved from and it will be moved to seven of the 8 station racks.  The deformatter will be moved from these racks to the work area in an ESD safe cart.</a:t>
            </a:r>
          </a:p>
          <a:p>
            <a:endParaRPr lang="en-US" smtClean="0">
              <a:latin typeface="Times New Roman" pitchFamily="18" charset="0"/>
            </a:endParaRPr>
          </a:p>
          <a:p>
            <a:r>
              <a:rPr lang="en-US" smtClean="0">
                <a:latin typeface="Times New Roman" pitchFamily="18" charset="0"/>
              </a:rPr>
              <a:t>The station boards for the antennas are in sequence and are shown .</a:t>
            </a:r>
          </a:p>
        </p:txBody>
      </p:sp>
      <p:sp>
        <p:nvSpPr>
          <p:cNvPr id="27652" name="Slide Number Placeholder 3"/>
          <p:cNvSpPr>
            <a:spLocks noGrp="1"/>
          </p:cNvSpPr>
          <p:nvPr>
            <p:ph type="sldNum" sz="quarter" idx="5"/>
          </p:nvPr>
        </p:nvSpPr>
        <p:spPr>
          <a:noFill/>
        </p:spPr>
        <p:txBody>
          <a:bodyPr/>
          <a:lstStyle/>
          <a:p>
            <a:fld id="{6676BD33-F13C-426A-81CC-CFFF1D254070}" type="slidenum">
              <a:rPr lang="en-US" smtClean="0">
                <a:latin typeface="Times New Roman" pitchFamily="18" charset="0"/>
              </a:rPr>
              <a:pPr/>
              <a:t>4</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95388" y="690563"/>
            <a:ext cx="4600575" cy="3451225"/>
          </a:xfrm>
          <a:ln/>
        </p:spPr>
      </p:sp>
      <p:sp>
        <p:nvSpPr>
          <p:cNvPr id="28675" name="Notes Placeholder 2"/>
          <p:cNvSpPr>
            <a:spLocks noGrp="1"/>
          </p:cNvSpPr>
          <p:nvPr>
            <p:ph type="body" idx="1"/>
          </p:nvPr>
        </p:nvSpPr>
        <p:spPr>
          <a:noFill/>
          <a:ln/>
        </p:spPr>
        <p:txBody>
          <a:bodyPr/>
          <a:lstStyle/>
          <a:p>
            <a:r>
              <a:rPr lang="en-US" smtClean="0">
                <a:latin typeface="Times New Roman" pitchFamily="18" charset="0"/>
              </a:rPr>
              <a:t>Here is a photograph of the four racks that currently house the IF fiber equipment.</a:t>
            </a:r>
          </a:p>
          <a:p>
            <a:endParaRPr lang="en-US" smtClean="0">
              <a:latin typeface="Times New Roman" pitchFamily="18" charset="0"/>
            </a:endParaRPr>
          </a:p>
          <a:p>
            <a:r>
              <a:rPr lang="en-US" smtClean="0">
                <a:latin typeface="Times New Roman" pitchFamily="18" charset="0"/>
              </a:rPr>
              <a:t>The rack on the left has the EDFAs (Erbium Doped Fiber Amplifier) and the IF distribution panels.</a:t>
            </a:r>
          </a:p>
          <a:p>
            <a:r>
              <a:rPr lang="en-US" smtClean="0">
                <a:latin typeface="Times New Roman" pitchFamily="18" charset="0"/>
              </a:rPr>
              <a:t>The next rack hold the optical DEMUXs that split each antenna’s signal into their 12 colors.  Currently each tray hold a single DEMUX for one antenna.</a:t>
            </a:r>
          </a:p>
          <a:p>
            <a:r>
              <a:rPr lang="en-US" smtClean="0">
                <a:latin typeface="Times New Roman" pitchFamily="18" charset="0"/>
              </a:rPr>
              <a:t>The next two racks hold the 88 deformatters that have to be moved onto the Station Boards.</a:t>
            </a:r>
          </a:p>
        </p:txBody>
      </p:sp>
      <p:sp>
        <p:nvSpPr>
          <p:cNvPr id="28676" name="Slide Number Placeholder 3"/>
          <p:cNvSpPr>
            <a:spLocks noGrp="1"/>
          </p:cNvSpPr>
          <p:nvPr>
            <p:ph type="sldNum" sz="quarter" idx="5"/>
          </p:nvPr>
        </p:nvSpPr>
        <p:spPr>
          <a:noFill/>
        </p:spPr>
        <p:txBody>
          <a:bodyPr/>
          <a:lstStyle/>
          <a:p>
            <a:fld id="{FFEE8583-453C-4037-9A24-42F7AD78ABA7}" type="slidenum">
              <a:rPr lang="en-US" smtClean="0">
                <a:latin typeface="Times New Roman" pitchFamily="18" charset="0"/>
              </a:rPr>
              <a:pPr/>
              <a:t>5</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95388" y="690563"/>
            <a:ext cx="4600575" cy="3451225"/>
          </a:xfrm>
          <a:ln/>
        </p:spPr>
      </p:sp>
      <p:sp>
        <p:nvSpPr>
          <p:cNvPr id="29699" name="Notes Placeholder 2"/>
          <p:cNvSpPr>
            <a:spLocks noGrp="1"/>
          </p:cNvSpPr>
          <p:nvPr>
            <p:ph type="body" idx="1"/>
          </p:nvPr>
        </p:nvSpPr>
        <p:spPr>
          <a:noFill/>
          <a:ln/>
        </p:spPr>
        <p:txBody>
          <a:bodyPr/>
          <a:lstStyle/>
          <a:p>
            <a:r>
              <a:rPr lang="en-US" dirty="0" smtClean="0">
                <a:latin typeface="Times New Roman" pitchFamily="18" charset="0"/>
              </a:rPr>
              <a:t>Here is a shot of the back of the racks that show a little better the interconnections that have to be disconnected.</a:t>
            </a:r>
          </a:p>
          <a:p>
            <a:endParaRPr lang="en-US" dirty="0" smtClean="0">
              <a:latin typeface="Times New Roman" pitchFamily="18" charset="0"/>
            </a:endParaRPr>
          </a:p>
          <a:p>
            <a:r>
              <a:rPr lang="en-US" dirty="0" smtClean="0">
                <a:latin typeface="Times New Roman" pitchFamily="18" charset="0"/>
              </a:rPr>
              <a:t>After power is secured, the first step that will be done is to disconnect everything within these racks.  The power cables, the fiber, the network connections and the coax going back to the electronics room will be removed so the deformatter boards are free to be removed as needed.</a:t>
            </a:r>
          </a:p>
          <a:p>
            <a:endParaRPr lang="en-US" dirty="0" smtClean="0">
              <a:latin typeface="Times New Roman" pitchFamily="18" charset="0"/>
            </a:endParaRPr>
          </a:p>
          <a:p>
            <a:r>
              <a:rPr lang="en-US" dirty="0" smtClean="0">
                <a:latin typeface="Times New Roman" pitchFamily="18" charset="0"/>
              </a:rPr>
              <a:t>As each deformatter board is removed, the temporary face plate will be removed.</a:t>
            </a:r>
          </a:p>
        </p:txBody>
      </p:sp>
      <p:sp>
        <p:nvSpPr>
          <p:cNvPr id="29700" name="Slide Number Placeholder 3"/>
          <p:cNvSpPr>
            <a:spLocks noGrp="1"/>
          </p:cNvSpPr>
          <p:nvPr>
            <p:ph type="sldNum" sz="quarter" idx="5"/>
          </p:nvPr>
        </p:nvSpPr>
        <p:spPr>
          <a:noFill/>
        </p:spPr>
        <p:txBody>
          <a:bodyPr/>
          <a:lstStyle/>
          <a:p>
            <a:fld id="{340244B0-032C-4523-85DD-177FAD507D39}" type="slidenum">
              <a:rPr lang="en-US" smtClean="0">
                <a:latin typeface="Times New Roman" pitchFamily="18" charset="0"/>
              </a:rPr>
              <a:pPr/>
              <a:t>6</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95388" y="690563"/>
            <a:ext cx="4600575" cy="3451225"/>
          </a:xfrm>
          <a:ln/>
        </p:spPr>
      </p:sp>
      <p:sp>
        <p:nvSpPr>
          <p:cNvPr id="30723" name="Notes Placeholder 2"/>
          <p:cNvSpPr>
            <a:spLocks noGrp="1"/>
          </p:cNvSpPr>
          <p:nvPr>
            <p:ph type="body" idx="1"/>
          </p:nvPr>
        </p:nvSpPr>
        <p:spPr>
          <a:noFill/>
          <a:ln/>
        </p:spPr>
        <p:txBody>
          <a:bodyPr/>
          <a:lstStyle/>
          <a:p>
            <a:r>
              <a:rPr lang="en-US" smtClean="0">
                <a:latin typeface="Times New Roman" pitchFamily="18" charset="0"/>
              </a:rPr>
              <a:t>After the face plate is removed, the three power supply boards and the CMIB is removed.  This allows the connectors to be press fit onto the board.  After the connectors are  installed with the hydraulic press.  Then the three power supply boards and CMIB are re-installed back onto the deformatter boards.  Every step is performed observing proper grounding for ESD controls.</a:t>
            </a:r>
          </a:p>
          <a:p>
            <a:endParaRPr lang="en-US" smtClean="0">
              <a:latin typeface="Times New Roman" pitchFamily="18" charset="0"/>
            </a:endParaRPr>
          </a:p>
          <a:p>
            <a:endParaRPr lang="en-US" smtClean="0">
              <a:latin typeface="Times New Roman" pitchFamily="18" charset="0"/>
            </a:endParaRPr>
          </a:p>
        </p:txBody>
      </p:sp>
      <p:sp>
        <p:nvSpPr>
          <p:cNvPr id="30724" name="Slide Number Placeholder 3"/>
          <p:cNvSpPr>
            <a:spLocks noGrp="1"/>
          </p:cNvSpPr>
          <p:nvPr>
            <p:ph type="sldNum" sz="quarter" idx="5"/>
          </p:nvPr>
        </p:nvSpPr>
        <p:spPr>
          <a:noFill/>
        </p:spPr>
        <p:txBody>
          <a:bodyPr/>
          <a:lstStyle/>
          <a:p>
            <a:fld id="{811B33C9-D2F5-4AFC-9018-66648D7C4714}" type="slidenum">
              <a:rPr lang="en-US" smtClean="0">
                <a:latin typeface="Times New Roman" pitchFamily="18" charset="0"/>
              </a:rPr>
              <a:pPr/>
              <a:t>7</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95388" y="690563"/>
            <a:ext cx="4600575" cy="3451225"/>
          </a:xfrm>
          <a:ln/>
        </p:spPr>
      </p:sp>
      <p:sp>
        <p:nvSpPr>
          <p:cNvPr id="31747" name="Notes Placeholder 2"/>
          <p:cNvSpPr>
            <a:spLocks noGrp="1"/>
          </p:cNvSpPr>
          <p:nvPr>
            <p:ph type="body" idx="1"/>
          </p:nvPr>
        </p:nvSpPr>
        <p:spPr>
          <a:noFill/>
          <a:ln/>
        </p:spPr>
        <p:txBody>
          <a:bodyPr/>
          <a:lstStyle/>
          <a:p>
            <a:r>
              <a:rPr lang="en-US" dirty="0" smtClean="0">
                <a:latin typeface="Times New Roman" pitchFamily="18" charset="0"/>
              </a:rPr>
              <a:t>Here is a shot of the deformatter board being installed onto a Station board.  Only the Correlator group will handle the Station boards.</a:t>
            </a:r>
          </a:p>
          <a:p>
            <a:endParaRPr lang="en-US" dirty="0" smtClean="0">
              <a:latin typeface="Times New Roman" pitchFamily="18" charset="0"/>
            </a:endParaRPr>
          </a:p>
          <a:p>
            <a:r>
              <a:rPr lang="en-US" dirty="0" smtClean="0">
                <a:latin typeface="Times New Roman" pitchFamily="18" charset="0"/>
              </a:rPr>
              <a:t>This step will be performed in front of the Station rack.  On a grounded movable cart, the Station Board is removed from the rack, placed on the cart, the deformatter board installed and the station board put back into the rack.</a:t>
            </a:r>
          </a:p>
        </p:txBody>
      </p:sp>
      <p:sp>
        <p:nvSpPr>
          <p:cNvPr id="31748" name="Slide Number Placeholder 3"/>
          <p:cNvSpPr>
            <a:spLocks noGrp="1"/>
          </p:cNvSpPr>
          <p:nvPr>
            <p:ph type="sldNum" sz="quarter" idx="5"/>
          </p:nvPr>
        </p:nvSpPr>
        <p:spPr>
          <a:noFill/>
        </p:spPr>
        <p:txBody>
          <a:bodyPr/>
          <a:lstStyle/>
          <a:p>
            <a:fld id="{702C26D5-38CB-4F32-866B-DF0DBE7BF193}" type="slidenum">
              <a:rPr lang="en-US" smtClean="0">
                <a:latin typeface="Times New Roman" pitchFamily="18" charset="0"/>
              </a:rPr>
              <a:pPr/>
              <a:t>8</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95388" y="690563"/>
            <a:ext cx="4600575" cy="3451225"/>
          </a:xfrm>
          <a:ln/>
        </p:spPr>
      </p:sp>
      <p:sp>
        <p:nvSpPr>
          <p:cNvPr id="32771" name="Notes Placeholder 2"/>
          <p:cNvSpPr>
            <a:spLocks noGrp="1"/>
          </p:cNvSpPr>
          <p:nvPr>
            <p:ph type="body" idx="1"/>
          </p:nvPr>
        </p:nvSpPr>
        <p:spPr>
          <a:noFill/>
          <a:ln/>
        </p:spPr>
        <p:txBody>
          <a:bodyPr/>
          <a:lstStyle/>
          <a:p>
            <a:r>
              <a:rPr lang="en-US" dirty="0" smtClean="0">
                <a:latin typeface="Times New Roman" pitchFamily="18" charset="0"/>
              </a:rPr>
              <a:t>The fiber group will move the DEMUXs from the individual trays into the aluminum enclosures that get installed in the Station Racks. </a:t>
            </a:r>
          </a:p>
          <a:p>
            <a:endParaRPr lang="en-US" dirty="0" smtClean="0">
              <a:latin typeface="Times New Roman" pitchFamily="18" charset="0"/>
            </a:endParaRPr>
          </a:p>
          <a:p>
            <a:r>
              <a:rPr lang="en-US" dirty="0" smtClean="0">
                <a:latin typeface="Times New Roman" pitchFamily="18" charset="0"/>
              </a:rPr>
              <a:t>The enclosures are already made with the bulkhead connectors already installed.</a:t>
            </a:r>
          </a:p>
          <a:p>
            <a:endParaRPr lang="en-US" dirty="0" smtClean="0">
              <a:latin typeface="Times New Roman" pitchFamily="18" charset="0"/>
            </a:endParaRPr>
          </a:p>
          <a:p>
            <a:r>
              <a:rPr lang="en-US" dirty="0" smtClean="0">
                <a:latin typeface="Times New Roman" pitchFamily="18" charset="0"/>
              </a:rPr>
              <a:t>The fibers going from the new DEMUX enclosure to the Station Boards are new and already made up.</a:t>
            </a:r>
          </a:p>
        </p:txBody>
      </p:sp>
      <p:sp>
        <p:nvSpPr>
          <p:cNvPr id="32772" name="Slide Number Placeholder 3"/>
          <p:cNvSpPr>
            <a:spLocks noGrp="1"/>
          </p:cNvSpPr>
          <p:nvPr>
            <p:ph type="sldNum" sz="quarter" idx="5"/>
          </p:nvPr>
        </p:nvSpPr>
        <p:spPr>
          <a:noFill/>
        </p:spPr>
        <p:txBody>
          <a:bodyPr/>
          <a:lstStyle/>
          <a:p>
            <a:fld id="{B078A28F-155C-486D-B068-17FEC8872D9C}" type="slidenum">
              <a:rPr lang="en-US" smtClean="0">
                <a:latin typeface="Times New Roman" pitchFamily="18" charset="0"/>
              </a:rPr>
              <a:pPr/>
              <a:t>9</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June 23rd, 2004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4E0ED3-171E-4E8C-9D2B-A7D0AF6B35F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June 23rd, 2004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7A9E58-BCAC-43DE-8AB8-DAF5BE53D56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June 23rd, 2004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9B563-EB47-4351-A7D5-E9379A233EA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June 23rd, 2004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CE2ECC-076A-47F2-A1EF-83A25E71F44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June 23rd, 2004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201B2C-A410-4A63-AB1F-0731590F30C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June 23rd, 2004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6B3E8-E903-4473-A0BC-38526B9328C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June 23rd, 2004</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42AB8E-DC10-4AE0-99E2-CD077E22497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June 23rd, 2004</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C01553-AD3B-4B06-BC04-57B3A837E6C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June 23rd, 2004</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2E4341-AEB3-42EA-A21E-04C9B076D9A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June 23rd, 2004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8884A-9F93-4A33-B6C2-0E0A2272FE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June 23rd, 2004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958036-C539-42CA-95F7-3B48EA27810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5000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r>
              <a:rPr lang="en-US"/>
              <a:t>June 23rd, 2004</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BD46F8CF-5AEC-42B3-BA05-517DF6BF5A5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5B2464C6-C89C-411F-8C2A-76ECA385F291}" type="slidenum">
              <a:rPr lang="en-US" smtClean="0">
                <a:latin typeface="Times New Roman" pitchFamily="18" charset="0"/>
              </a:rPr>
              <a:pPr/>
              <a:t>1</a:t>
            </a:fld>
            <a:endParaRPr lang="en-US" smtClean="0">
              <a:latin typeface="Times New Roman" pitchFamily="18" charset="0"/>
            </a:endParaRPr>
          </a:p>
        </p:txBody>
      </p:sp>
      <p:sp>
        <p:nvSpPr>
          <p:cNvPr id="2051" name="Rectangle 2"/>
          <p:cNvSpPr>
            <a:spLocks noGrp="1" noChangeArrowheads="1"/>
          </p:cNvSpPr>
          <p:nvPr>
            <p:ph type="title"/>
          </p:nvPr>
        </p:nvSpPr>
        <p:spPr/>
        <p:txBody>
          <a:bodyPr/>
          <a:lstStyle/>
          <a:p>
            <a:pPr eaLnBrk="1" hangingPunct="1"/>
            <a:r>
              <a:rPr lang="en-US" smtClean="0"/>
              <a:t>Suspended Observing Jan 2010</a:t>
            </a:r>
          </a:p>
        </p:txBody>
      </p:sp>
      <p:sp>
        <p:nvSpPr>
          <p:cNvPr id="2052" name="Rectangle 3"/>
          <p:cNvSpPr>
            <a:spLocks noGrp="1" noChangeArrowheads="1"/>
          </p:cNvSpPr>
          <p:nvPr>
            <p:ph type="body" idx="1"/>
          </p:nvPr>
        </p:nvSpPr>
        <p:spPr/>
        <p:txBody>
          <a:bodyPr/>
          <a:lstStyle/>
          <a:p>
            <a:pPr eaLnBrk="1" hangingPunct="1">
              <a:buFontTx/>
              <a:buNone/>
              <a:defRPr/>
            </a:pPr>
            <a:r>
              <a:rPr lang="en-US" dirty="0" smtClean="0"/>
              <a:t>Four objectives</a:t>
            </a:r>
          </a:p>
          <a:p>
            <a:pPr marL="514350" indent="-514350" eaLnBrk="1" hangingPunct="1">
              <a:buFont typeface="+mj-lt"/>
              <a:buAutoNum type="arabicPeriod"/>
              <a:defRPr/>
            </a:pPr>
            <a:r>
              <a:rPr lang="en-US" dirty="0" smtClean="0"/>
              <a:t>Transfer the IF signal path from VLA to WIDAR correlator</a:t>
            </a:r>
          </a:p>
          <a:p>
            <a:pPr marL="514350" indent="-514350" eaLnBrk="1" hangingPunct="1">
              <a:buFont typeface="+mj-lt"/>
              <a:buAutoNum type="arabicPeriod"/>
              <a:defRPr/>
            </a:pPr>
            <a:r>
              <a:rPr lang="en-US" dirty="0" smtClean="0"/>
              <a:t>Rebuild the IF distribution racks (2)</a:t>
            </a:r>
          </a:p>
          <a:p>
            <a:pPr marL="514350" indent="-514350" eaLnBrk="1" hangingPunct="1">
              <a:buFont typeface="+mj-lt"/>
              <a:buAutoNum type="arabicPeriod"/>
              <a:defRPr/>
            </a:pPr>
            <a:r>
              <a:rPr lang="en-US" dirty="0" smtClean="0"/>
              <a:t>Rework the LO central racks (3)</a:t>
            </a:r>
          </a:p>
          <a:p>
            <a:pPr marL="514350" indent="-514350" eaLnBrk="1" hangingPunct="1">
              <a:buFont typeface="+mj-lt"/>
              <a:buAutoNum type="arabicPeriod"/>
              <a:defRPr/>
            </a:pPr>
            <a:r>
              <a:rPr lang="en-US" dirty="0" smtClean="0"/>
              <a:t>Overhaul &amp; outfit the MLO rack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052">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052">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052">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20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p>
            <a:fld id="{FE5CBB81-6AFF-4E2C-A26C-4C4E362423DA}" type="slidenum">
              <a:rPr lang="en-US" smtClean="0">
                <a:latin typeface="Times New Roman" pitchFamily="18" charset="0"/>
              </a:rPr>
              <a:pPr/>
              <a:t>10</a:t>
            </a:fld>
            <a:endParaRPr lang="en-US" smtClean="0">
              <a:latin typeface="Times New Roman" pitchFamily="18" charset="0"/>
            </a:endParaRPr>
          </a:p>
        </p:txBody>
      </p:sp>
      <p:pic>
        <p:nvPicPr>
          <p:cNvPr id="11267" name="Picture 4" descr="CorrleatorRoom.jpg"/>
          <p:cNvPicPr>
            <a:picLocks noChangeAspect="1"/>
          </p:cNvPicPr>
          <p:nvPr/>
        </p:nvPicPr>
        <p:blipFill>
          <a:blip r:embed="rId3" cstate="print"/>
          <a:srcRect/>
          <a:stretch>
            <a:fillRect/>
          </a:stretch>
        </p:blipFill>
        <p:spPr bwMode="auto">
          <a:xfrm>
            <a:off x="134938" y="0"/>
            <a:ext cx="8874125" cy="6858000"/>
          </a:xfrm>
          <a:prstGeom prst="rect">
            <a:avLst/>
          </a:prstGeom>
          <a:noFill/>
          <a:ln w="9525">
            <a:noFill/>
            <a:miter lim="800000"/>
            <a:headEnd/>
            <a:tailEnd/>
          </a:ln>
        </p:spPr>
      </p:pic>
      <p:sp>
        <p:nvSpPr>
          <p:cNvPr id="6" name="Rectangle 5"/>
          <p:cNvSpPr/>
          <p:nvPr/>
        </p:nvSpPr>
        <p:spPr>
          <a:xfrm>
            <a:off x="5029200" y="1371600"/>
            <a:ext cx="32766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rot="18586732">
            <a:off x="4648201" y="1989137"/>
            <a:ext cx="768350" cy="91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562600" y="1905000"/>
            <a:ext cx="838200" cy="304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781800" y="1905000"/>
            <a:ext cx="838200" cy="304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400800" y="1905000"/>
            <a:ext cx="381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E5059832-C899-48A6-AFD1-5044E3EAE0EA}" type="slidenum">
              <a:rPr lang="en-US" smtClean="0">
                <a:latin typeface="Times New Roman" pitchFamily="18" charset="0"/>
              </a:rPr>
              <a:pPr/>
              <a:t>11</a:t>
            </a:fld>
            <a:endParaRPr lang="en-US" smtClean="0">
              <a:latin typeface="Times New Roman" pitchFamily="18" charset="0"/>
            </a:endParaRPr>
          </a:p>
        </p:txBody>
      </p:sp>
      <p:sp>
        <p:nvSpPr>
          <p:cNvPr id="12291" name="Rectangle 2"/>
          <p:cNvSpPr>
            <a:spLocks noGrp="1" noChangeArrowheads="1"/>
          </p:cNvSpPr>
          <p:nvPr>
            <p:ph type="title"/>
          </p:nvPr>
        </p:nvSpPr>
        <p:spPr/>
        <p:txBody>
          <a:bodyPr/>
          <a:lstStyle/>
          <a:p>
            <a:pPr eaLnBrk="1" hangingPunct="1"/>
            <a:r>
              <a:rPr lang="en-US" smtClean="0"/>
              <a:t>Suspended Observing Jan 2010</a:t>
            </a:r>
          </a:p>
        </p:txBody>
      </p:sp>
      <p:sp>
        <p:nvSpPr>
          <p:cNvPr id="2052" name="Rectangle 3"/>
          <p:cNvSpPr>
            <a:spLocks noGrp="1" noChangeArrowheads="1"/>
          </p:cNvSpPr>
          <p:nvPr>
            <p:ph type="body" idx="1"/>
          </p:nvPr>
        </p:nvSpPr>
        <p:spPr/>
        <p:txBody>
          <a:bodyPr/>
          <a:lstStyle/>
          <a:p>
            <a:pPr eaLnBrk="1" hangingPunct="1">
              <a:buFontTx/>
              <a:buNone/>
              <a:defRPr/>
            </a:pPr>
            <a:r>
              <a:rPr lang="en-US" dirty="0" smtClean="0"/>
              <a:t>Four objectives</a:t>
            </a:r>
          </a:p>
          <a:p>
            <a:pPr marL="514350" indent="-514350" eaLnBrk="1" hangingPunct="1">
              <a:buFont typeface="+mj-lt"/>
              <a:buAutoNum type="arabicPeriod"/>
              <a:defRPr/>
            </a:pPr>
            <a:r>
              <a:rPr lang="en-US" dirty="0" smtClean="0"/>
              <a:t>Transfer the IF signal path from VLA to WIDAR correlator</a:t>
            </a:r>
          </a:p>
          <a:p>
            <a:pPr marL="514350" indent="-514350" eaLnBrk="1" hangingPunct="1">
              <a:buFont typeface="+mj-lt"/>
              <a:buAutoNum type="arabicPeriod"/>
              <a:defRPr/>
            </a:pPr>
            <a:r>
              <a:rPr lang="en-US" dirty="0" smtClean="0">
                <a:solidFill>
                  <a:srgbClr val="FF0000"/>
                </a:solidFill>
              </a:rPr>
              <a:t>Rebuild the IF distribution racks (2)</a:t>
            </a:r>
          </a:p>
          <a:p>
            <a:pPr marL="514350" indent="-514350" eaLnBrk="1" hangingPunct="1">
              <a:buFont typeface="+mj-lt"/>
              <a:buAutoNum type="arabicPeriod"/>
              <a:defRPr/>
            </a:pPr>
            <a:r>
              <a:rPr lang="en-US" dirty="0" smtClean="0"/>
              <a:t>Rework the LO central racks (3)</a:t>
            </a:r>
          </a:p>
          <a:p>
            <a:pPr marL="514350" indent="-514350" eaLnBrk="1" hangingPunct="1">
              <a:buFont typeface="+mj-lt"/>
              <a:buAutoNum type="arabicPeriod"/>
              <a:defRPr/>
            </a:pPr>
            <a:r>
              <a:rPr lang="en-US" dirty="0" smtClean="0"/>
              <a:t>Overhaul &amp; outfit the MLO rack (1)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13315" name="Slide Number Placeholder 3"/>
          <p:cNvSpPr>
            <a:spLocks noGrp="1"/>
          </p:cNvSpPr>
          <p:nvPr>
            <p:ph type="sldNum" sz="quarter" idx="12"/>
          </p:nvPr>
        </p:nvSpPr>
        <p:spPr>
          <a:noFill/>
        </p:spPr>
        <p:txBody>
          <a:bodyPr/>
          <a:lstStyle/>
          <a:p>
            <a:fld id="{6837B8C8-3592-4168-A9D2-61C49353FFE9}" type="slidenum">
              <a:rPr lang="en-US" smtClean="0">
                <a:latin typeface="Times New Roman" pitchFamily="18" charset="0"/>
              </a:rPr>
              <a:pPr/>
              <a:t>12</a:t>
            </a:fld>
            <a:endParaRPr lang="en-US" smtClean="0">
              <a:latin typeface="Times New Roman" pitchFamily="18" charset="0"/>
            </a:endParaRPr>
          </a:p>
        </p:txBody>
      </p:sp>
      <p:pic>
        <p:nvPicPr>
          <p:cNvPr id="13316" name="Content Placeholder 5" descr="DSCN0073.JPG"/>
          <p:cNvPicPr>
            <a:picLocks noGrp="1" noChangeAspect="1"/>
          </p:cNvPicPr>
          <p:nvPr>
            <p:ph idx="1"/>
          </p:nvPr>
        </p:nvPicPr>
        <p:blipFill>
          <a:blip r:embed="rId3" cstate="print"/>
          <a:srcRect/>
          <a:stretch>
            <a:fillRect/>
          </a:stretch>
        </p:blipFill>
        <p:spPr>
          <a:xfrm>
            <a:off x="228600" y="0"/>
            <a:ext cx="7877175" cy="6858000"/>
          </a:xfrm>
        </p:spPr>
      </p:pic>
      <p:pic>
        <p:nvPicPr>
          <p:cNvPr id="13317" name="Picture 6" descr="IF PP 102109.jpg"/>
          <p:cNvPicPr>
            <a:picLocks noChangeAspect="1"/>
          </p:cNvPicPr>
          <p:nvPr/>
        </p:nvPicPr>
        <p:blipFill>
          <a:blip r:embed="rId4" cstate="print"/>
          <a:srcRect/>
          <a:stretch>
            <a:fillRect/>
          </a:stretch>
        </p:blipFill>
        <p:spPr bwMode="auto">
          <a:xfrm>
            <a:off x="3692525" y="0"/>
            <a:ext cx="5299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2BD9B9D6-4F15-49CE-A065-EBF0ED91F01E}" type="slidenum">
              <a:rPr lang="en-US" smtClean="0">
                <a:latin typeface="Times New Roman" pitchFamily="18" charset="0"/>
              </a:rPr>
              <a:pPr/>
              <a:t>13</a:t>
            </a:fld>
            <a:endParaRPr lang="en-US" smtClean="0">
              <a:latin typeface="Times New Roman" pitchFamily="18" charset="0"/>
            </a:endParaRPr>
          </a:p>
        </p:txBody>
      </p:sp>
      <p:pic>
        <p:nvPicPr>
          <p:cNvPr id="14339" name="Content Placeholder 5" descr="DSCN0089.JPG"/>
          <p:cNvPicPr>
            <a:picLocks noGrp="1" noChangeAspect="1"/>
          </p:cNvPicPr>
          <p:nvPr>
            <p:ph idx="1"/>
          </p:nvPr>
        </p:nvPicPr>
        <p:blipFill>
          <a:blip r:embed="rId3" cstate="print"/>
          <a:srcRect/>
          <a:stretch>
            <a:fillRect/>
          </a:stretch>
        </p:blipFill>
        <p:spPr>
          <a:xfrm>
            <a:off x="-19050" y="166688"/>
            <a:ext cx="9163050" cy="653891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4B3197A0-A022-4607-BB12-B5D9045E7B40}" type="slidenum">
              <a:rPr lang="en-US" smtClean="0">
                <a:latin typeface="Times New Roman" pitchFamily="18" charset="0"/>
              </a:rPr>
              <a:pPr/>
              <a:t>14</a:t>
            </a:fld>
            <a:endParaRPr lang="en-US" smtClean="0">
              <a:latin typeface="Times New Roman" pitchFamily="18" charset="0"/>
            </a:endParaRPr>
          </a:p>
        </p:txBody>
      </p:sp>
      <p:sp>
        <p:nvSpPr>
          <p:cNvPr id="15363" name="Rectangle 2"/>
          <p:cNvSpPr>
            <a:spLocks noGrp="1" noChangeArrowheads="1"/>
          </p:cNvSpPr>
          <p:nvPr>
            <p:ph type="title"/>
          </p:nvPr>
        </p:nvSpPr>
        <p:spPr/>
        <p:txBody>
          <a:bodyPr/>
          <a:lstStyle/>
          <a:p>
            <a:pPr eaLnBrk="1" hangingPunct="1"/>
            <a:r>
              <a:rPr lang="en-US" smtClean="0"/>
              <a:t>Suspended Observing Jan 2010</a:t>
            </a:r>
          </a:p>
        </p:txBody>
      </p:sp>
      <p:sp>
        <p:nvSpPr>
          <p:cNvPr id="2052" name="Rectangle 3"/>
          <p:cNvSpPr>
            <a:spLocks noGrp="1" noChangeArrowheads="1"/>
          </p:cNvSpPr>
          <p:nvPr>
            <p:ph type="body" idx="1"/>
          </p:nvPr>
        </p:nvSpPr>
        <p:spPr/>
        <p:txBody>
          <a:bodyPr/>
          <a:lstStyle/>
          <a:p>
            <a:pPr eaLnBrk="1" hangingPunct="1">
              <a:buFontTx/>
              <a:buNone/>
              <a:defRPr/>
            </a:pPr>
            <a:r>
              <a:rPr lang="en-US" dirty="0" smtClean="0"/>
              <a:t>Four objectives</a:t>
            </a:r>
          </a:p>
          <a:p>
            <a:pPr marL="514350" indent="-514350" eaLnBrk="1" hangingPunct="1">
              <a:buFont typeface="+mj-lt"/>
              <a:buAutoNum type="arabicPeriod"/>
              <a:defRPr/>
            </a:pPr>
            <a:r>
              <a:rPr lang="en-US" dirty="0" smtClean="0"/>
              <a:t>Transfer the IF signal path from VLA to WIDAR correlator</a:t>
            </a:r>
          </a:p>
          <a:p>
            <a:pPr marL="514350" indent="-514350" eaLnBrk="1" hangingPunct="1">
              <a:buFont typeface="+mj-lt"/>
              <a:buAutoNum type="arabicPeriod"/>
              <a:defRPr/>
            </a:pPr>
            <a:r>
              <a:rPr lang="en-US" dirty="0" smtClean="0"/>
              <a:t>Rebuild the IF distribution racks (2)</a:t>
            </a:r>
          </a:p>
          <a:p>
            <a:pPr marL="514350" indent="-514350" eaLnBrk="1" hangingPunct="1">
              <a:buFont typeface="+mj-lt"/>
              <a:buAutoNum type="arabicPeriod"/>
              <a:defRPr/>
            </a:pPr>
            <a:r>
              <a:rPr lang="en-US" dirty="0" smtClean="0">
                <a:solidFill>
                  <a:srgbClr val="FF0000"/>
                </a:solidFill>
              </a:rPr>
              <a:t>Rework </a:t>
            </a:r>
            <a:r>
              <a:rPr lang="en-US" dirty="0" smtClean="0">
                <a:solidFill>
                  <a:srgbClr val="FF3300"/>
                </a:solidFill>
              </a:rPr>
              <a:t>the</a:t>
            </a:r>
            <a:r>
              <a:rPr lang="en-US" dirty="0" smtClean="0">
                <a:solidFill>
                  <a:srgbClr val="FF0000"/>
                </a:solidFill>
              </a:rPr>
              <a:t> LO central racks (3)</a:t>
            </a:r>
          </a:p>
          <a:p>
            <a:pPr marL="514350" indent="-514350" eaLnBrk="1" hangingPunct="1">
              <a:buFont typeface="+mj-lt"/>
              <a:buAutoNum type="arabicPeriod"/>
              <a:defRPr/>
            </a:pPr>
            <a:r>
              <a:rPr lang="en-US" dirty="0" smtClean="0"/>
              <a:t>Overhaul &amp; outfit the MLO rack (1)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09600"/>
            <a:ext cx="3505200" cy="1143000"/>
          </a:xfrm>
        </p:spPr>
        <p:txBody>
          <a:bodyPr/>
          <a:lstStyle/>
          <a:p>
            <a:r>
              <a:rPr lang="en-US" smtClean="0"/>
              <a:t>LO Rack Rework</a:t>
            </a:r>
          </a:p>
        </p:txBody>
      </p:sp>
      <p:pic>
        <p:nvPicPr>
          <p:cNvPr id="16387" name="Content Placeholder 4" descr="DSCN0067.JPG"/>
          <p:cNvPicPr>
            <a:picLocks noGrp="1" noChangeAspect="1"/>
          </p:cNvPicPr>
          <p:nvPr>
            <p:ph idx="1"/>
          </p:nvPr>
        </p:nvPicPr>
        <p:blipFill>
          <a:blip r:embed="rId3" cstate="print"/>
          <a:srcRect/>
          <a:stretch>
            <a:fillRect/>
          </a:stretch>
        </p:blipFill>
        <p:spPr>
          <a:xfrm>
            <a:off x="4191000" y="0"/>
            <a:ext cx="4953000" cy="6869113"/>
          </a:xfrm>
        </p:spPr>
      </p:pic>
      <p:sp>
        <p:nvSpPr>
          <p:cNvPr id="16388" name="Slide Number Placeholder 3"/>
          <p:cNvSpPr>
            <a:spLocks noGrp="1"/>
          </p:cNvSpPr>
          <p:nvPr>
            <p:ph type="sldNum" sz="quarter" idx="12"/>
          </p:nvPr>
        </p:nvSpPr>
        <p:spPr>
          <a:noFill/>
        </p:spPr>
        <p:txBody>
          <a:bodyPr/>
          <a:lstStyle/>
          <a:p>
            <a:fld id="{D654D4B5-FD0D-4C41-A5A8-E1C52CB32CDF}" type="slidenum">
              <a:rPr lang="en-US" smtClean="0">
                <a:latin typeface="Times New Roman" pitchFamily="18" charset="0"/>
              </a:rPr>
              <a:pPr/>
              <a:t>15</a:t>
            </a:fld>
            <a:endParaRPr lang="en-US" smtClean="0">
              <a:latin typeface="Times New Roman" pitchFamily="18" charset="0"/>
            </a:endParaRPr>
          </a:p>
        </p:txBody>
      </p:sp>
      <p:sp>
        <p:nvSpPr>
          <p:cNvPr id="16389" name="Rectangle 5"/>
          <p:cNvSpPr>
            <a:spLocks noChangeArrowheads="1"/>
          </p:cNvSpPr>
          <p:nvPr/>
        </p:nvSpPr>
        <p:spPr bwMode="auto">
          <a:xfrm>
            <a:off x="609600" y="1981200"/>
            <a:ext cx="3505200" cy="3478213"/>
          </a:xfrm>
          <a:prstGeom prst="rect">
            <a:avLst/>
          </a:prstGeom>
          <a:noFill/>
          <a:ln w="9525">
            <a:noFill/>
            <a:miter lim="800000"/>
            <a:headEnd/>
            <a:tailEnd/>
          </a:ln>
        </p:spPr>
        <p:txBody>
          <a:bodyPr>
            <a:spAutoFit/>
          </a:bodyPr>
          <a:lstStyle/>
          <a:p>
            <a:pPr>
              <a:buFont typeface="Arial" charset="0"/>
              <a:buChar char="•"/>
            </a:pPr>
            <a:r>
              <a:rPr lang="en-US" sz="2000"/>
              <a:t>Remove all LO modules</a:t>
            </a:r>
          </a:p>
          <a:p>
            <a:pPr>
              <a:buFont typeface="Arial" charset="0"/>
              <a:buChar char="•"/>
            </a:pPr>
            <a:r>
              <a:rPr lang="en-US" sz="2000"/>
              <a:t>Reposition module bins</a:t>
            </a:r>
          </a:p>
          <a:p>
            <a:pPr>
              <a:buFont typeface="Arial" charset="0"/>
              <a:buChar char="•"/>
            </a:pPr>
            <a:r>
              <a:rPr lang="en-US" sz="2000"/>
              <a:t>Reroute/install semi-rigid coax</a:t>
            </a:r>
          </a:p>
          <a:p>
            <a:pPr>
              <a:buFont typeface="Arial" charset="0"/>
              <a:buChar char="•"/>
            </a:pPr>
            <a:r>
              <a:rPr lang="en-US" sz="2000"/>
              <a:t>Install proper wiring harnesses (8 new harnesses being built)</a:t>
            </a:r>
          </a:p>
          <a:p>
            <a:pPr>
              <a:buFont typeface="Arial" charset="0"/>
              <a:buChar char="•"/>
            </a:pPr>
            <a:r>
              <a:rPr lang="en-US" sz="2000"/>
              <a:t>Install new power distribution</a:t>
            </a:r>
          </a:p>
          <a:p>
            <a:pPr>
              <a:buFont typeface="Arial" charset="0"/>
              <a:buChar char="•"/>
            </a:pPr>
            <a:r>
              <a:rPr lang="en-US" sz="2000"/>
              <a:t>Install &amp; test new P351s</a:t>
            </a:r>
          </a:p>
          <a:p>
            <a:pPr>
              <a:buFont typeface="Arial" charset="0"/>
              <a:buChar char="•"/>
            </a:pPr>
            <a:r>
              <a:rPr lang="en-US" sz="2000"/>
              <a:t>Clean up cable routing and fiber installation</a:t>
            </a:r>
          </a:p>
          <a:p>
            <a:pPr>
              <a:buFont typeface="Arial" charset="0"/>
              <a:buChar char="•"/>
            </a:pPr>
            <a:r>
              <a:rPr lang="en-US" sz="2000"/>
              <a:t>Ensure proper airflow in racks</a:t>
            </a:r>
          </a:p>
          <a:p>
            <a:pPr>
              <a:buFont typeface="Arial" charset="0"/>
              <a:buChar char="•"/>
            </a:pPr>
            <a:endParaRPr lang="en-US"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AB0C5D93-7900-4E31-B20D-72C59FA4900E}" type="slidenum">
              <a:rPr lang="en-US" smtClean="0">
                <a:latin typeface="Times New Roman" pitchFamily="18" charset="0"/>
              </a:rPr>
              <a:pPr/>
              <a:t>16</a:t>
            </a:fld>
            <a:endParaRPr lang="en-US" smtClean="0">
              <a:latin typeface="Times New Roman" pitchFamily="18" charset="0"/>
            </a:endParaRPr>
          </a:p>
        </p:txBody>
      </p:sp>
      <p:sp>
        <p:nvSpPr>
          <p:cNvPr id="17411" name="Rectangle 2"/>
          <p:cNvSpPr>
            <a:spLocks noGrp="1" noChangeArrowheads="1"/>
          </p:cNvSpPr>
          <p:nvPr>
            <p:ph type="title"/>
          </p:nvPr>
        </p:nvSpPr>
        <p:spPr/>
        <p:txBody>
          <a:bodyPr/>
          <a:lstStyle/>
          <a:p>
            <a:pPr eaLnBrk="1" hangingPunct="1"/>
            <a:r>
              <a:rPr lang="en-US" smtClean="0"/>
              <a:t>Suspended Observing Jan 2010</a:t>
            </a:r>
          </a:p>
        </p:txBody>
      </p:sp>
      <p:sp>
        <p:nvSpPr>
          <p:cNvPr id="2052" name="Rectangle 3"/>
          <p:cNvSpPr>
            <a:spLocks noGrp="1" noChangeArrowheads="1"/>
          </p:cNvSpPr>
          <p:nvPr>
            <p:ph type="body" idx="1"/>
          </p:nvPr>
        </p:nvSpPr>
        <p:spPr/>
        <p:txBody>
          <a:bodyPr/>
          <a:lstStyle/>
          <a:p>
            <a:pPr eaLnBrk="1" hangingPunct="1">
              <a:buFontTx/>
              <a:buNone/>
              <a:defRPr/>
            </a:pPr>
            <a:r>
              <a:rPr lang="en-US" dirty="0" smtClean="0"/>
              <a:t>Four objectives</a:t>
            </a:r>
          </a:p>
          <a:p>
            <a:pPr marL="514350" indent="-514350" eaLnBrk="1" hangingPunct="1">
              <a:buFont typeface="+mj-lt"/>
              <a:buAutoNum type="arabicPeriod"/>
              <a:defRPr/>
            </a:pPr>
            <a:r>
              <a:rPr lang="en-US" dirty="0" smtClean="0"/>
              <a:t>Transfer the IF signal path from VLA to WIDAR correlator</a:t>
            </a:r>
          </a:p>
          <a:p>
            <a:pPr marL="514350" indent="-514350" eaLnBrk="1" hangingPunct="1">
              <a:buFont typeface="+mj-lt"/>
              <a:buAutoNum type="arabicPeriod"/>
              <a:defRPr/>
            </a:pPr>
            <a:r>
              <a:rPr lang="en-US" dirty="0" smtClean="0"/>
              <a:t>Rebuild the IF distribution racks (2)</a:t>
            </a:r>
          </a:p>
          <a:p>
            <a:pPr marL="514350" indent="-514350" eaLnBrk="1" hangingPunct="1">
              <a:buFont typeface="+mj-lt"/>
              <a:buAutoNum type="arabicPeriod"/>
              <a:defRPr/>
            </a:pPr>
            <a:r>
              <a:rPr lang="en-US" dirty="0" smtClean="0"/>
              <a:t>Rework the LO central racks (3)</a:t>
            </a:r>
          </a:p>
          <a:p>
            <a:pPr marL="514350" indent="-514350" eaLnBrk="1" hangingPunct="1">
              <a:buFont typeface="+mj-lt"/>
              <a:buAutoNum type="arabicPeriod"/>
              <a:defRPr/>
            </a:pPr>
            <a:r>
              <a:rPr lang="en-US" dirty="0" smtClean="0">
                <a:solidFill>
                  <a:srgbClr val="FF3300"/>
                </a:solidFill>
              </a:rPr>
              <a:t>Overhaul &amp; outfit the MLO rack (1)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609600"/>
            <a:ext cx="3505200" cy="1143000"/>
          </a:xfrm>
        </p:spPr>
        <p:txBody>
          <a:bodyPr/>
          <a:lstStyle/>
          <a:p>
            <a:r>
              <a:rPr lang="en-US" smtClean="0"/>
              <a:t>MLO Rack Overhaul</a:t>
            </a:r>
          </a:p>
        </p:txBody>
      </p:sp>
      <p:sp>
        <p:nvSpPr>
          <p:cNvPr id="18435" name="Slide Number Placeholder 3"/>
          <p:cNvSpPr>
            <a:spLocks noGrp="1"/>
          </p:cNvSpPr>
          <p:nvPr>
            <p:ph type="sldNum" sz="quarter" idx="12"/>
          </p:nvPr>
        </p:nvSpPr>
        <p:spPr>
          <a:noFill/>
        </p:spPr>
        <p:txBody>
          <a:bodyPr/>
          <a:lstStyle/>
          <a:p>
            <a:fld id="{7CF5CA0A-9A01-4A10-A7F6-38AD242AF003}" type="slidenum">
              <a:rPr lang="en-US" smtClean="0">
                <a:latin typeface="Times New Roman" pitchFamily="18" charset="0"/>
              </a:rPr>
              <a:pPr/>
              <a:t>17</a:t>
            </a:fld>
            <a:endParaRPr lang="en-US" smtClean="0">
              <a:latin typeface="Times New Roman" pitchFamily="18" charset="0"/>
            </a:endParaRPr>
          </a:p>
        </p:txBody>
      </p:sp>
      <p:sp>
        <p:nvSpPr>
          <p:cNvPr id="18436" name="Rectangle 5"/>
          <p:cNvSpPr>
            <a:spLocks noChangeArrowheads="1"/>
          </p:cNvSpPr>
          <p:nvPr/>
        </p:nvSpPr>
        <p:spPr bwMode="auto">
          <a:xfrm>
            <a:off x="609600" y="1981200"/>
            <a:ext cx="4572000" cy="3170238"/>
          </a:xfrm>
          <a:prstGeom prst="rect">
            <a:avLst/>
          </a:prstGeom>
          <a:noFill/>
          <a:ln w="9525">
            <a:noFill/>
            <a:miter lim="800000"/>
            <a:headEnd/>
            <a:tailEnd/>
          </a:ln>
        </p:spPr>
        <p:txBody>
          <a:bodyPr>
            <a:spAutoFit/>
          </a:bodyPr>
          <a:lstStyle/>
          <a:p>
            <a:pPr>
              <a:buFont typeface="Arial" charset="0"/>
              <a:buChar char="•"/>
            </a:pPr>
            <a:r>
              <a:rPr lang="en-US" sz="2000"/>
              <a:t>Remove all MLO modules</a:t>
            </a:r>
          </a:p>
          <a:p>
            <a:pPr>
              <a:buFont typeface="Arial" charset="0"/>
              <a:buChar char="•"/>
            </a:pPr>
            <a:r>
              <a:rPr lang="en-US" sz="2000"/>
              <a:t>Reposition module bins</a:t>
            </a:r>
          </a:p>
          <a:p>
            <a:pPr>
              <a:buFont typeface="Arial" charset="0"/>
              <a:buChar char="•"/>
            </a:pPr>
            <a:r>
              <a:rPr lang="en-US" sz="2000"/>
              <a:t>Install new feed through panels</a:t>
            </a:r>
          </a:p>
          <a:p>
            <a:pPr>
              <a:buFont typeface="Arial" charset="0"/>
              <a:buChar char="•"/>
            </a:pPr>
            <a:r>
              <a:rPr lang="en-US" sz="2000"/>
              <a:t>Install semi-rigid coax</a:t>
            </a:r>
          </a:p>
          <a:p>
            <a:pPr>
              <a:buFont typeface="Arial" charset="0"/>
              <a:buChar char="•"/>
            </a:pPr>
            <a:r>
              <a:rPr lang="en-US" sz="2000"/>
              <a:t>Install new wiring harnesses (harnesses being built)</a:t>
            </a:r>
          </a:p>
          <a:p>
            <a:pPr>
              <a:buFont typeface="Arial" charset="0"/>
              <a:buChar char="•"/>
            </a:pPr>
            <a:r>
              <a:rPr lang="en-US" sz="2000"/>
              <a:t>Install new power distribution</a:t>
            </a:r>
          </a:p>
          <a:p>
            <a:pPr>
              <a:buFont typeface="Arial" charset="0"/>
              <a:buChar char="•"/>
            </a:pPr>
            <a:r>
              <a:rPr lang="en-US" sz="2000"/>
              <a:t>Install &amp; test new P350s</a:t>
            </a:r>
          </a:p>
          <a:p>
            <a:pPr>
              <a:buFont typeface="Arial" charset="0"/>
              <a:buChar char="•"/>
            </a:pPr>
            <a:r>
              <a:rPr lang="en-US" sz="2000"/>
              <a:t>Install and test new L350s, L356, L357, L358, and L359s</a:t>
            </a:r>
          </a:p>
        </p:txBody>
      </p:sp>
      <p:pic>
        <p:nvPicPr>
          <p:cNvPr id="18437" name="Content Placeholder 6" descr="MLO_rack.JPG"/>
          <p:cNvPicPr>
            <a:picLocks noGrp="1" noChangeAspect="1"/>
          </p:cNvPicPr>
          <p:nvPr>
            <p:ph idx="1"/>
          </p:nvPr>
        </p:nvPicPr>
        <p:blipFill>
          <a:blip r:embed="rId3" cstate="print"/>
          <a:srcRect/>
          <a:stretch>
            <a:fillRect/>
          </a:stretch>
        </p:blipFill>
        <p:spPr>
          <a:xfrm>
            <a:off x="5486400" y="0"/>
            <a:ext cx="3657600"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609600"/>
            <a:ext cx="3505200" cy="1143000"/>
          </a:xfrm>
        </p:spPr>
        <p:txBody>
          <a:bodyPr/>
          <a:lstStyle/>
          <a:p>
            <a:r>
              <a:rPr lang="en-US" smtClean="0"/>
              <a:t>MLO Rack Overhaul </a:t>
            </a:r>
            <a:r>
              <a:rPr lang="en-US" sz="2400" smtClean="0"/>
              <a:t>(cont.)</a:t>
            </a:r>
            <a:endParaRPr lang="en-US" smtClean="0"/>
          </a:p>
        </p:txBody>
      </p:sp>
      <p:sp>
        <p:nvSpPr>
          <p:cNvPr id="19459" name="Slide Number Placeholder 3"/>
          <p:cNvSpPr>
            <a:spLocks noGrp="1"/>
          </p:cNvSpPr>
          <p:nvPr>
            <p:ph type="sldNum" sz="quarter" idx="12"/>
          </p:nvPr>
        </p:nvSpPr>
        <p:spPr>
          <a:noFill/>
        </p:spPr>
        <p:txBody>
          <a:bodyPr/>
          <a:lstStyle/>
          <a:p>
            <a:fld id="{99E72D85-BFDF-4429-9E98-B62190BFB3D1}" type="slidenum">
              <a:rPr lang="en-US" smtClean="0">
                <a:latin typeface="Times New Roman" pitchFamily="18" charset="0"/>
              </a:rPr>
              <a:pPr/>
              <a:t>18</a:t>
            </a:fld>
            <a:endParaRPr lang="en-US" smtClean="0">
              <a:latin typeface="Times New Roman" pitchFamily="18" charset="0"/>
            </a:endParaRPr>
          </a:p>
        </p:txBody>
      </p:sp>
      <p:sp>
        <p:nvSpPr>
          <p:cNvPr id="19460" name="Rectangle 5"/>
          <p:cNvSpPr>
            <a:spLocks noChangeArrowheads="1"/>
          </p:cNvSpPr>
          <p:nvPr/>
        </p:nvSpPr>
        <p:spPr bwMode="auto">
          <a:xfrm>
            <a:off x="609600" y="1981200"/>
            <a:ext cx="4724400" cy="3170238"/>
          </a:xfrm>
          <a:prstGeom prst="rect">
            <a:avLst/>
          </a:prstGeom>
          <a:noFill/>
          <a:ln w="9525">
            <a:noFill/>
            <a:miter lim="800000"/>
            <a:headEnd/>
            <a:tailEnd/>
          </a:ln>
        </p:spPr>
        <p:txBody>
          <a:bodyPr>
            <a:spAutoFit/>
          </a:bodyPr>
          <a:lstStyle/>
          <a:p>
            <a:pPr>
              <a:buFont typeface="Arial" charset="0"/>
              <a:buChar char="•"/>
            </a:pPr>
            <a:r>
              <a:rPr lang="en-US" sz="2000"/>
              <a:t>Install two GPS receivers and associated cabling (including two media converters)</a:t>
            </a:r>
          </a:p>
          <a:p>
            <a:pPr>
              <a:buFont typeface="Arial" charset="0"/>
              <a:buChar char="•"/>
            </a:pPr>
            <a:r>
              <a:rPr lang="en-US" sz="2000"/>
              <a:t>Install rubidium and cabling</a:t>
            </a:r>
          </a:p>
          <a:p>
            <a:pPr>
              <a:buFont typeface="Arial" charset="0"/>
              <a:buChar char="•"/>
            </a:pPr>
            <a:r>
              <a:rPr lang="en-US" sz="2000"/>
              <a:t>Clean up fiber routing and test new fiber runs (two 12 fiber cables installed and connected to properly configured switch)</a:t>
            </a:r>
          </a:p>
          <a:p>
            <a:pPr>
              <a:buFont typeface="Arial" charset="0"/>
              <a:buChar char="•"/>
            </a:pPr>
            <a:r>
              <a:rPr lang="en-US" sz="2000"/>
              <a:t>Install AC power filters for GPS, Rubidium, media converters</a:t>
            </a:r>
          </a:p>
          <a:p>
            <a:pPr>
              <a:buFont typeface="Arial" charset="0"/>
              <a:buChar char="•"/>
            </a:pPr>
            <a:r>
              <a:rPr lang="en-US" sz="2000"/>
              <a:t>Ensure proper airflow in rack</a:t>
            </a:r>
          </a:p>
          <a:p>
            <a:pPr>
              <a:buFont typeface="Arial" charset="0"/>
              <a:buChar char="•"/>
            </a:pPr>
            <a:endParaRPr lang="en-US" sz="2000"/>
          </a:p>
        </p:txBody>
      </p:sp>
      <p:pic>
        <p:nvPicPr>
          <p:cNvPr id="19461" name="Content Placeholder 6" descr="MLO_rack.JPG"/>
          <p:cNvPicPr>
            <a:picLocks noGrp="1" noChangeAspect="1"/>
          </p:cNvPicPr>
          <p:nvPr>
            <p:ph idx="1"/>
          </p:nvPr>
        </p:nvPicPr>
        <p:blipFill>
          <a:blip r:embed="rId3" cstate="print"/>
          <a:srcRect/>
          <a:stretch>
            <a:fillRect/>
          </a:stretch>
        </p:blipFill>
        <p:spPr>
          <a:xfrm>
            <a:off x="5486400" y="0"/>
            <a:ext cx="365760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Miscellaneous</a:t>
            </a:r>
          </a:p>
        </p:txBody>
      </p:sp>
      <p:sp>
        <p:nvSpPr>
          <p:cNvPr id="20483" name="Content Placeholder 2"/>
          <p:cNvSpPr>
            <a:spLocks noGrp="1"/>
          </p:cNvSpPr>
          <p:nvPr>
            <p:ph idx="1"/>
          </p:nvPr>
        </p:nvSpPr>
        <p:spPr>
          <a:xfrm>
            <a:off x="685800" y="1981200"/>
            <a:ext cx="7696200" cy="4114800"/>
          </a:xfrm>
        </p:spPr>
        <p:txBody>
          <a:bodyPr/>
          <a:lstStyle/>
          <a:p>
            <a:r>
              <a:rPr lang="en-US" dirty="0" smtClean="0"/>
              <a:t>L305 modules need to be upgraded in all antennas for 10/20 Hz timing</a:t>
            </a:r>
          </a:p>
          <a:p>
            <a:r>
              <a:rPr lang="en-US" dirty="0" smtClean="0"/>
              <a:t>A new GPS antenna needs to be installed on roof and cabling run to MLO rack</a:t>
            </a:r>
          </a:p>
          <a:p>
            <a:r>
              <a:rPr lang="en-US" dirty="0" smtClean="0"/>
              <a:t>Shut down of VLBA racks and unused VLA hardware</a:t>
            </a:r>
          </a:p>
          <a:p>
            <a:r>
              <a:rPr lang="en-US" dirty="0" smtClean="0"/>
              <a:t>Remove WWV antenna and </a:t>
            </a:r>
            <a:r>
              <a:rPr lang="en-US" dirty="0" smtClean="0"/>
              <a:t>cabling</a:t>
            </a:r>
          </a:p>
          <a:p>
            <a:r>
              <a:rPr lang="en-US" dirty="0" smtClean="0"/>
              <a:t>Should newer Maser be </a:t>
            </a:r>
            <a:r>
              <a:rPr lang="en-US" smtClean="0"/>
              <a:t>put online</a:t>
            </a:r>
            <a:endParaRPr lang="en-US" smtClean="0"/>
          </a:p>
        </p:txBody>
      </p:sp>
      <p:sp>
        <p:nvSpPr>
          <p:cNvPr id="20484" name="Slide Number Placeholder 3"/>
          <p:cNvSpPr>
            <a:spLocks noGrp="1"/>
          </p:cNvSpPr>
          <p:nvPr>
            <p:ph type="sldNum" sz="quarter" idx="12"/>
          </p:nvPr>
        </p:nvSpPr>
        <p:spPr>
          <a:noFill/>
        </p:spPr>
        <p:txBody>
          <a:bodyPr/>
          <a:lstStyle/>
          <a:p>
            <a:fld id="{B36B856F-F339-42E3-96C0-702AC597B1E1}"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BE6B1F1E-A91C-4377-80CE-57EECBC3DBBB}" type="slidenum">
              <a:rPr lang="en-US" smtClean="0">
                <a:latin typeface="Times New Roman" pitchFamily="18" charset="0"/>
              </a:rPr>
              <a:pPr/>
              <a:t>2</a:t>
            </a:fld>
            <a:endParaRPr lang="en-US" smtClean="0">
              <a:latin typeface="Times New Roman" pitchFamily="18" charset="0"/>
            </a:endParaRPr>
          </a:p>
        </p:txBody>
      </p:sp>
      <p:sp>
        <p:nvSpPr>
          <p:cNvPr id="3075" name="Rectangle 2"/>
          <p:cNvSpPr>
            <a:spLocks noGrp="1" noChangeArrowheads="1"/>
          </p:cNvSpPr>
          <p:nvPr>
            <p:ph type="title"/>
          </p:nvPr>
        </p:nvSpPr>
        <p:spPr/>
        <p:txBody>
          <a:bodyPr/>
          <a:lstStyle/>
          <a:p>
            <a:pPr eaLnBrk="1" hangingPunct="1"/>
            <a:r>
              <a:rPr lang="en-US" smtClean="0"/>
              <a:t>Suspended Observing Jan 2010</a:t>
            </a:r>
          </a:p>
        </p:txBody>
      </p:sp>
      <p:sp>
        <p:nvSpPr>
          <p:cNvPr id="2052" name="Rectangle 3"/>
          <p:cNvSpPr>
            <a:spLocks noGrp="1" noChangeArrowheads="1"/>
          </p:cNvSpPr>
          <p:nvPr>
            <p:ph type="body" idx="1"/>
          </p:nvPr>
        </p:nvSpPr>
        <p:spPr/>
        <p:txBody>
          <a:bodyPr/>
          <a:lstStyle/>
          <a:p>
            <a:pPr eaLnBrk="1" hangingPunct="1">
              <a:buFontTx/>
              <a:buNone/>
              <a:defRPr/>
            </a:pPr>
            <a:r>
              <a:rPr lang="en-US" dirty="0" smtClean="0"/>
              <a:t>Four objectives</a:t>
            </a:r>
          </a:p>
          <a:p>
            <a:pPr marL="514350" indent="-514350" eaLnBrk="1" hangingPunct="1">
              <a:buFont typeface="+mj-lt"/>
              <a:buAutoNum type="arabicPeriod"/>
              <a:defRPr/>
            </a:pPr>
            <a:r>
              <a:rPr lang="en-US" dirty="0" smtClean="0">
                <a:solidFill>
                  <a:srgbClr val="FF0000"/>
                </a:solidFill>
              </a:rPr>
              <a:t>Transfer the IF signal path from VLA to WIDAR correlator</a:t>
            </a:r>
          </a:p>
          <a:p>
            <a:pPr marL="914400" lvl="1" indent="-514350" eaLnBrk="1" hangingPunct="1">
              <a:buFont typeface="+mj-lt"/>
              <a:buAutoNum type="arabicPeriod"/>
              <a:defRPr/>
            </a:pPr>
            <a:r>
              <a:rPr lang="en-US" dirty="0" smtClean="0"/>
              <a:t>Move Deformatter boards to Station Boards</a:t>
            </a:r>
          </a:p>
          <a:p>
            <a:pPr marL="914400" lvl="1" indent="-514350" eaLnBrk="1" hangingPunct="1">
              <a:buFont typeface="+mj-lt"/>
              <a:buAutoNum type="arabicPeriod"/>
              <a:defRPr/>
            </a:pPr>
            <a:r>
              <a:rPr lang="en-US" dirty="0" smtClean="0"/>
              <a:t>Move optical Demuxs to Widar Racks</a:t>
            </a:r>
          </a:p>
          <a:p>
            <a:pPr marL="514350" indent="-514350" eaLnBrk="1" hangingPunct="1">
              <a:buFont typeface="+mj-lt"/>
              <a:buAutoNum type="arabicPeriod"/>
              <a:defRPr/>
            </a:pPr>
            <a:r>
              <a:rPr lang="en-US" dirty="0" smtClean="0"/>
              <a:t>Rebuild the IF distribution racks (2)</a:t>
            </a:r>
          </a:p>
          <a:p>
            <a:pPr marL="514350" indent="-514350" eaLnBrk="1" hangingPunct="1">
              <a:buFont typeface="+mj-lt"/>
              <a:buAutoNum type="arabicPeriod"/>
              <a:defRPr/>
            </a:pPr>
            <a:r>
              <a:rPr lang="en-US" dirty="0" smtClean="0"/>
              <a:t>Rework the LO central racks (3)</a:t>
            </a:r>
          </a:p>
          <a:p>
            <a:pPr marL="514350" indent="-514350" eaLnBrk="1" hangingPunct="1">
              <a:buFont typeface="+mj-lt"/>
              <a:buAutoNum type="arabicPeriod"/>
              <a:defRPr/>
            </a:pPr>
            <a:r>
              <a:rPr lang="en-US" dirty="0" smtClean="0"/>
              <a:t>Overhaul &amp; outfit the MLO rack (1)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685800" y="0"/>
          <a:ext cx="7772401" cy="6858000"/>
        </p:xfrm>
        <a:graphic>
          <a:graphicData uri="http://schemas.openxmlformats.org/drawingml/2006/table">
            <a:tbl>
              <a:tblPr/>
              <a:tblGrid>
                <a:gridCol w="1110343"/>
                <a:gridCol w="1110343"/>
                <a:gridCol w="1110343"/>
                <a:gridCol w="1110343"/>
                <a:gridCol w="1110343"/>
                <a:gridCol w="1110343"/>
                <a:gridCol w="1110343"/>
              </a:tblGrid>
              <a:tr h="326571">
                <a:tc gridSpan="7">
                  <a:txBody>
                    <a:bodyPr/>
                    <a:lstStyle/>
                    <a:p>
                      <a:pPr algn="ctr" fontAlgn="b"/>
                      <a:r>
                        <a:rPr lang="en-US" sz="1100" b="0" i="0" u="none" strike="noStrike" dirty="0">
                          <a:solidFill>
                            <a:srgbClr val="000000"/>
                          </a:solidFill>
                          <a:latin typeface="Calibri"/>
                        </a:rPr>
                        <a:t>January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6571">
                <a:tc>
                  <a:txBody>
                    <a:bodyPr/>
                    <a:lstStyle/>
                    <a:p>
                      <a:pPr algn="l" fontAlgn="b"/>
                      <a:r>
                        <a:rPr lang="en-US" sz="1100" b="0" i="0" u="none" strike="noStrike" dirty="0">
                          <a:solidFill>
                            <a:srgbClr val="000000"/>
                          </a:solidFill>
                          <a:latin typeface="Calibri"/>
                        </a:rPr>
                        <a:t>Sunday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Monday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Tuesday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Wednesday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Thursday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Friday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Saturday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3143">
                <a:tc>
                  <a:txBody>
                    <a:bodyPr/>
                    <a:lstStyle/>
                    <a:p>
                      <a:pPr algn="l" fontAlgn="t"/>
                      <a:r>
                        <a:rPr lang="en-US" sz="1100" b="0" i="0" u="none" strike="noStrike" dirty="0">
                          <a:solidFill>
                            <a:srgbClr val="000000"/>
                          </a:solidFill>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3143">
                <a:tc>
                  <a:txBody>
                    <a:bodyPr/>
                    <a:lstStyle/>
                    <a:p>
                      <a:pPr algn="l" fontAlgn="t"/>
                      <a:r>
                        <a:rPr lang="en-US" sz="1100" b="0" i="0" u="none" strike="noStrike" dirty="0">
                          <a:solidFill>
                            <a:srgbClr val="000000"/>
                          </a:solidFill>
                          <a:latin typeface="Calibri"/>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100" b="0" i="0" u="none" strike="noStrike" dirty="0">
                          <a:solidFill>
                            <a:srgbClr val="000000"/>
                          </a:solidFill>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100" b="0" i="0" u="none" strike="noStrike" dirty="0">
                          <a:solidFill>
                            <a:srgbClr val="000000"/>
                          </a:solidFill>
                          <a:latin typeface="Calibri"/>
                        </a:rPr>
                        <a:t>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100" b="0" i="0" u="none" strike="noStrike" dirty="0">
                          <a:solidFill>
                            <a:srgbClr val="000000"/>
                          </a:solidFill>
                          <a:latin typeface="Calibri"/>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100" b="0" i="0" u="none" strike="noStrike" dirty="0">
                          <a:solidFill>
                            <a:srgbClr val="000000"/>
                          </a:solidFill>
                          <a:latin typeface="Calibri"/>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100" b="0" i="0" u="none" strike="noStrike" dirty="0">
                          <a:solidFill>
                            <a:srgbClr val="000000"/>
                          </a:solidFill>
                          <a:latin typeface="Calibri"/>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3143">
                <a:tc>
                  <a:txBody>
                    <a:bodyPr/>
                    <a:lstStyle/>
                    <a:p>
                      <a:pPr algn="l" fontAlgn="t"/>
                      <a:r>
                        <a:rPr lang="en-US" sz="1100" b="0" i="0" u="none" strike="noStrike" dirty="0">
                          <a:solidFill>
                            <a:srgbClr val="000000"/>
                          </a:solidFill>
                          <a:latin typeface="Calibri"/>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l" fontAlgn="t"/>
                      <a:r>
                        <a:rPr lang="en-US" sz="1100" b="0" i="0" u="none" strike="noStrike" dirty="0">
                          <a:solidFill>
                            <a:srgbClr val="000000"/>
                          </a:solidFill>
                          <a:latin typeface="Calibri"/>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100" b="0" i="0" u="none" strike="noStrike" dirty="0">
                          <a:solidFill>
                            <a:srgbClr val="000000"/>
                          </a:solidFill>
                          <a:latin typeface="Calibri"/>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100" b="0" i="0" u="none" strike="noStrike" dirty="0">
                          <a:solidFill>
                            <a:srgbClr val="000000"/>
                          </a:solidFill>
                          <a:latin typeface="Calibri"/>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100" b="0" i="0" u="none" strike="noStrike" dirty="0">
                          <a:solidFill>
                            <a:srgbClr val="000000"/>
                          </a:solidFill>
                          <a:latin typeface="Calibri"/>
                        </a:rPr>
                        <a:t>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100" b="0" i="0" u="none" strike="noStrike" dirty="0">
                          <a:solidFill>
                            <a:srgbClr val="000000"/>
                          </a:solidFill>
                          <a:latin typeface="Calibri"/>
                        </a:rPr>
                        <a:t>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3143">
                <a:tc>
                  <a:txBody>
                    <a:bodyPr/>
                    <a:lstStyle/>
                    <a:p>
                      <a:pPr algn="l" fontAlgn="t"/>
                      <a:r>
                        <a:rPr lang="en-US" sz="1100" b="0" i="0" u="none" strike="noStrike" dirty="0">
                          <a:solidFill>
                            <a:srgbClr val="000000"/>
                          </a:solidFill>
                          <a:latin typeface="Calibri"/>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100" b="0" i="0" u="none" strike="noStrike" dirty="0">
                          <a:solidFill>
                            <a:srgbClr val="000000"/>
                          </a:solidFill>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100" b="0" i="0" u="none" strike="noStrike" dirty="0">
                          <a:solidFill>
                            <a:srgbClr val="000000"/>
                          </a:solidFill>
                          <a:latin typeface="Calibri"/>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100" b="0" i="0" u="none" strike="noStrike" dirty="0">
                          <a:solidFill>
                            <a:srgbClr val="000000"/>
                          </a:solidFill>
                          <a:latin typeface="Calibri"/>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100" b="0" i="0" u="none" strike="noStrike" dirty="0">
                          <a:solidFill>
                            <a:srgbClr val="000000"/>
                          </a:solidFill>
                          <a:latin typeface="Calibri"/>
                        </a:rPr>
                        <a:t>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100" b="0" i="0" u="none" strike="noStrike" dirty="0">
                          <a:solidFill>
                            <a:srgbClr val="000000"/>
                          </a:solidFill>
                          <a:latin typeface="Calibri"/>
                        </a:rPr>
                        <a:t>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3143">
                <a:tc>
                  <a:txBody>
                    <a:bodyPr/>
                    <a:lstStyle/>
                    <a:p>
                      <a:pPr algn="l" fontAlgn="t"/>
                      <a:r>
                        <a:rPr lang="en-US" sz="1100" b="0" i="0" u="none" strike="noStrike" dirty="0">
                          <a:solidFill>
                            <a:srgbClr val="000000"/>
                          </a:solidFill>
                          <a:latin typeface="Calibri"/>
                        </a:rPr>
                        <a:t>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100" b="0" i="0" u="none" strike="noStrike" dirty="0">
                          <a:solidFill>
                            <a:srgbClr val="000000"/>
                          </a:solidFill>
                          <a:latin typeface="Calibri"/>
                        </a:rPr>
                        <a:t>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t"/>
                      <a:r>
                        <a:rPr lang="en-US" sz="1100" b="0" i="0" u="none" strike="noStrike" dirty="0">
                          <a:solidFill>
                            <a:srgbClr val="000000"/>
                          </a:solidFill>
                          <a:latin typeface="Calibri"/>
                        </a:rPr>
                        <a:t>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t"/>
                      <a:r>
                        <a:rPr lang="en-US" sz="1100" b="0" i="0" u="none" strike="noStrike" dirty="0">
                          <a:solidFill>
                            <a:srgbClr val="000000"/>
                          </a:solidFill>
                          <a:latin typeface="Calibri"/>
                        </a:rPr>
                        <a:t>28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t"/>
                      <a:r>
                        <a:rPr lang="en-US" sz="1100" b="0" i="0" u="none" strike="noStrike" dirty="0">
                          <a:solidFill>
                            <a:srgbClr val="000000"/>
                          </a:solidFill>
                          <a:latin typeface="Calibri"/>
                        </a:rPr>
                        <a:t>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t"/>
                      <a:r>
                        <a:rPr lang="en-US" sz="1100" b="0" i="0" u="none" strike="noStrike" dirty="0">
                          <a:solidFill>
                            <a:srgbClr val="000000"/>
                          </a:solidFill>
                          <a:latin typeface="Calibri"/>
                        </a:rPr>
                        <a:t>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571">
                <a:tc gridSpan="7">
                  <a:txBody>
                    <a:bodyPr/>
                    <a:lstStyle/>
                    <a:p>
                      <a:pPr algn="ctr" fontAlgn="b"/>
                      <a:r>
                        <a:rPr lang="en-US" sz="1100" b="0" i="0" u="none" strike="noStrike" dirty="0">
                          <a:solidFill>
                            <a:srgbClr val="000000"/>
                          </a:solidFill>
                          <a:latin typeface="Calibri"/>
                        </a:rPr>
                        <a:t>February</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3143">
                <a:tc>
                  <a:txBody>
                    <a:bodyPr/>
                    <a:lstStyle/>
                    <a:p>
                      <a:pPr algn="l" fontAlgn="t"/>
                      <a:r>
                        <a:rPr lang="en-US" sz="1100" b="0" i="0" u="none" strike="noStrike" dirty="0">
                          <a:solidFill>
                            <a:srgbClr val="000000"/>
                          </a:solidFill>
                          <a:latin typeface="Calibri"/>
                        </a:rPr>
                        <a:t>31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t"/>
                      <a:r>
                        <a:rPr lang="en-US" sz="1100" b="0" i="0" u="none" strike="noStrike" dirty="0">
                          <a:solidFill>
                            <a:srgbClr val="000000"/>
                          </a:solidFill>
                          <a:latin typeface="Calibri"/>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t"/>
                      <a:r>
                        <a:rPr lang="en-US" sz="1100" b="0" i="0" u="none" strike="noStrike" dirty="0">
                          <a:solidFill>
                            <a:srgbClr val="000000"/>
                          </a:solidFill>
                          <a:latin typeface="Calibri"/>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t"/>
                      <a:r>
                        <a:rPr lang="en-US" sz="1100" b="0" i="0" u="none" strike="noStrike" dirty="0">
                          <a:solidFill>
                            <a:srgbClr val="000000"/>
                          </a:solidFill>
                          <a:latin typeface="Calibri"/>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t"/>
                      <a:r>
                        <a:rPr lang="en-US" sz="1100" b="0" i="0" u="none" strike="noStrike" dirty="0">
                          <a:solidFill>
                            <a:srgbClr val="000000"/>
                          </a:solidFill>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t"/>
                      <a:r>
                        <a:rPr lang="en-US" sz="1100" b="0" i="0" u="none" strike="noStrike" dirty="0">
                          <a:solidFill>
                            <a:srgbClr val="000000"/>
                          </a:solidFill>
                          <a:latin typeface="Calibri"/>
                        </a:rPr>
                        <a:t>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3143">
                <a:tc>
                  <a:txBody>
                    <a:bodyPr/>
                    <a:lstStyle/>
                    <a:p>
                      <a:pPr algn="l" fontAlgn="t"/>
                      <a:r>
                        <a:rPr lang="en-US" sz="1100" b="0" i="0" u="none" strike="noStrike" dirty="0">
                          <a:solidFill>
                            <a:srgbClr val="000000"/>
                          </a:solidFill>
                          <a:latin typeface="Calibri"/>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t"/>
                      <a:r>
                        <a:rPr lang="en-US" sz="1100" b="0" i="0" u="none" strike="noStrike" dirty="0">
                          <a:solidFill>
                            <a:srgbClr val="000000"/>
                          </a:solidFill>
                          <a:latin typeface="Calibri"/>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3143">
                <a:tc>
                  <a:txBody>
                    <a:bodyPr/>
                    <a:lstStyle/>
                    <a:p>
                      <a:pPr algn="l" fontAlgn="t"/>
                      <a:r>
                        <a:rPr lang="en-US" sz="1100" b="0" i="0" u="none" strike="noStrike" dirty="0">
                          <a:solidFill>
                            <a:srgbClr val="000000"/>
                          </a:solidFill>
                          <a:latin typeface="Calibri"/>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3143">
                <a:tc>
                  <a:txBody>
                    <a:bodyPr/>
                    <a:lstStyle/>
                    <a:p>
                      <a:pPr algn="l" fontAlgn="t"/>
                      <a:r>
                        <a:rPr lang="en-US" sz="1100" b="0" i="0" u="none" strike="noStrike" dirty="0">
                          <a:solidFill>
                            <a:srgbClr val="000000"/>
                          </a:solidFill>
                          <a:latin typeface="Calibri"/>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latin typeface="Calibri"/>
                        </a:rPr>
                        <a:t>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1607" name="Slide Number Placeholder 3"/>
          <p:cNvSpPr>
            <a:spLocks noGrp="1"/>
          </p:cNvSpPr>
          <p:nvPr>
            <p:ph type="sldNum" sz="quarter" idx="12"/>
          </p:nvPr>
        </p:nvSpPr>
        <p:spPr>
          <a:noFill/>
        </p:spPr>
        <p:txBody>
          <a:bodyPr/>
          <a:lstStyle/>
          <a:p>
            <a:fld id="{EA0ABF15-BB96-463B-AF7F-CD23E18356FF}" type="slidenum">
              <a:rPr lang="en-US" smtClean="0">
                <a:latin typeface="Times New Roman" pitchFamily="18" charset="0"/>
              </a:rPr>
              <a:pPr/>
              <a:t>20</a:t>
            </a:fld>
            <a:endParaRPr lang="en-US" smtClean="0">
              <a:latin typeface="Times New Roman" pitchFamily="18" charset="0"/>
            </a:endParaRPr>
          </a:p>
        </p:txBody>
      </p:sp>
      <p:sp>
        <p:nvSpPr>
          <p:cNvPr id="17513" name="TextBox 5"/>
          <p:cNvSpPr txBox="1">
            <a:spLocks noChangeArrowheads="1"/>
          </p:cNvSpPr>
          <p:nvPr/>
        </p:nvSpPr>
        <p:spPr bwMode="auto">
          <a:xfrm>
            <a:off x="3686175" y="1524000"/>
            <a:ext cx="1800225" cy="369888"/>
          </a:xfrm>
          <a:prstGeom prst="rect">
            <a:avLst/>
          </a:prstGeom>
          <a:noFill/>
          <a:ln w="9525">
            <a:noFill/>
            <a:miter lim="800000"/>
            <a:headEnd/>
            <a:tailEnd/>
          </a:ln>
        </p:spPr>
        <p:txBody>
          <a:bodyPr wrap="none">
            <a:spAutoFit/>
          </a:bodyPr>
          <a:lstStyle/>
          <a:p>
            <a:r>
              <a:rPr lang="en-US" sz="1800"/>
              <a:t>Set up equipment</a:t>
            </a:r>
          </a:p>
        </p:txBody>
      </p:sp>
      <p:sp>
        <p:nvSpPr>
          <p:cNvPr id="17514" name="TextBox 6"/>
          <p:cNvSpPr txBox="1">
            <a:spLocks noChangeArrowheads="1"/>
          </p:cNvSpPr>
          <p:nvPr/>
        </p:nvSpPr>
        <p:spPr bwMode="auto">
          <a:xfrm>
            <a:off x="3505200" y="2209800"/>
            <a:ext cx="2076450" cy="923925"/>
          </a:xfrm>
          <a:prstGeom prst="rect">
            <a:avLst/>
          </a:prstGeom>
          <a:noFill/>
          <a:ln w="9525">
            <a:noFill/>
            <a:miter lim="800000"/>
            <a:headEnd/>
            <a:tailEnd/>
          </a:ln>
        </p:spPr>
        <p:txBody>
          <a:bodyPr wrap="none">
            <a:spAutoFit/>
          </a:bodyPr>
          <a:lstStyle/>
          <a:p>
            <a:pPr algn="ctr"/>
            <a:r>
              <a:rPr lang="en-US" sz="1800"/>
              <a:t>Electronics Division</a:t>
            </a:r>
          </a:p>
          <a:p>
            <a:pPr algn="ctr"/>
            <a:endParaRPr lang="en-US" sz="1800"/>
          </a:p>
          <a:p>
            <a:pPr algn="ctr"/>
            <a:r>
              <a:rPr lang="en-US" sz="1800"/>
              <a:t>Hardware work</a:t>
            </a:r>
          </a:p>
        </p:txBody>
      </p:sp>
      <p:sp>
        <p:nvSpPr>
          <p:cNvPr id="17515" name="TextBox 7"/>
          <p:cNvSpPr txBox="1">
            <a:spLocks noChangeArrowheads="1"/>
          </p:cNvSpPr>
          <p:nvPr/>
        </p:nvSpPr>
        <p:spPr bwMode="auto">
          <a:xfrm>
            <a:off x="3098800" y="3429000"/>
            <a:ext cx="3051175" cy="1477963"/>
          </a:xfrm>
          <a:prstGeom prst="rect">
            <a:avLst/>
          </a:prstGeom>
          <a:noFill/>
          <a:ln w="9525">
            <a:noFill/>
            <a:miter lim="800000"/>
            <a:headEnd/>
            <a:tailEnd/>
          </a:ln>
        </p:spPr>
        <p:txBody>
          <a:bodyPr wrap="none">
            <a:spAutoFit/>
          </a:bodyPr>
          <a:lstStyle/>
          <a:p>
            <a:pPr algn="ctr"/>
            <a:r>
              <a:rPr lang="en-US" sz="1800"/>
              <a:t>Electronics Division</a:t>
            </a:r>
          </a:p>
          <a:p>
            <a:pPr algn="ctr"/>
            <a:endParaRPr lang="en-US" sz="1800"/>
          </a:p>
          <a:p>
            <a:pPr algn="ctr"/>
            <a:endParaRPr lang="en-US" sz="1800"/>
          </a:p>
          <a:p>
            <a:pPr algn="ctr"/>
            <a:endParaRPr lang="en-US" sz="1800"/>
          </a:p>
          <a:p>
            <a:pPr algn="ctr"/>
            <a:r>
              <a:rPr lang="en-US" sz="1800"/>
              <a:t>Hardware testing and checkout</a:t>
            </a:r>
          </a:p>
        </p:txBody>
      </p:sp>
      <p:sp>
        <p:nvSpPr>
          <p:cNvPr id="17516" name="TextBox 8"/>
          <p:cNvSpPr txBox="1">
            <a:spLocks noChangeArrowheads="1"/>
          </p:cNvSpPr>
          <p:nvPr/>
        </p:nvSpPr>
        <p:spPr bwMode="auto">
          <a:xfrm>
            <a:off x="3556000" y="5048250"/>
            <a:ext cx="1974850" cy="1200150"/>
          </a:xfrm>
          <a:prstGeom prst="rect">
            <a:avLst/>
          </a:prstGeom>
          <a:noFill/>
          <a:ln w="9525">
            <a:noFill/>
            <a:miter lim="800000"/>
            <a:headEnd/>
            <a:tailEnd/>
          </a:ln>
        </p:spPr>
        <p:txBody>
          <a:bodyPr wrap="none">
            <a:spAutoFit/>
          </a:bodyPr>
          <a:lstStyle/>
          <a:p>
            <a:pPr algn="ctr"/>
            <a:r>
              <a:rPr lang="en-US" sz="1800"/>
              <a:t>WIDAR Correlator</a:t>
            </a:r>
          </a:p>
          <a:p>
            <a:pPr algn="ctr"/>
            <a:endParaRPr lang="en-US" sz="1800"/>
          </a:p>
          <a:p>
            <a:pPr algn="ctr"/>
            <a:endParaRPr lang="en-US" sz="1800"/>
          </a:p>
          <a:p>
            <a:pPr algn="ctr"/>
            <a:r>
              <a:rPr lang="en-US" sz="1800"/>
              <a:t>Testing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3" grpId="0"/>
      <p:bldP spid="17514" grpId="0"/>
      <p:bldP spid="17515" grpId="0"/>
      <p:bldP spid="175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0BB58A63-C64F-44AA-B277-D4B0C3135DC2}" type="slidenum">
              <a:rPr lang="en-US" smtClean="0">
                <a:latin typeface="Times New Roman" pitchFamily="18" charset="0"/>
              </a:rPr>
              <a:pPr/>
              <a:t>21</a:t>
            </a:fld>
            <a:endParaRPr lang="en-US" smtClean="0">
              <a:latin typeface="Times New Roman" pitchFamily="18" charset="0"/>
            </a:endParaRPr>
          </a:p>
        </p:txBody>
      </p:sp>
      <p:graphicFrame>
        <p:nvGraphicFramePr>
          <p:cNvPr id="4" name="Table 3"/>
          <p:cNvGraphicFramePr>
            <a:graphicFrameLocks noGrp="1"/>
          </p:cNvGraphicFramePr>
          <p:nvPr/>
        </p:nvGraphicFramePr>
        <p:xfrm>
          <a:off x="685800" y="0"/>
          <a:ext cx="7848601" cy="6858003"/>
        </p:xfrm>
        <a:graphic>
          <a:graphicData uri="http://schemas.openxmlformats.org/drawingml/2006/table">
            <a:tbl>
              <a:tblPr/>
              <a:tblGrid>
                <a:gridCol w="5342881"/>
                <a:gridCol w="835240"/>
                <a:gridCol w="835240"/>
                <a:gridCol w="835240"/>
              </a:tblGrid>
              <a:tr h="431232">
                <a:tc gridSpan="4">
                  <a:txBody>
                    <a:bodyPr/>
                    <a:lstStyle/>
                    <a:p>
                      <a:pPr algn="ctr" fontAlgn="b"/>
                      <a:r>
                        <a:rPr lang="en-US" sz="2400" b="0" i="0" u="none" strike="noStrike" dirty="0">
                          <a:solidFill>
                            <a:srgbClr val="000000"/>
                          </a:solidFill>
                          <a:latin typeface="Calibri"/>
                        </a:rPr>
                        <a:t>Critical Systems</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84251">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Powered</a:t>
                      </a:r>
                      <a:br>
                        <a:rPr lang="en-US" sz="1600" b="0" i="0" u="none" strike="noStrike">
                          <a:solidFill>
                            <a:srgbClr val="000000"/>
                          </a:solidFill>
                          <a:latin typeface="Calibri"/>
                        </a:rPr>
                      </a:br>
                      <a:r>
                        <a:rPr lang="en-US" sz="1600" b="0" i="0" u="none" strike="noStrike">
                          <a:solidFill>
                            <a:srgbClr val="000000"/>
                          </a:solidFill>
                          <a:latin typeface="Calibri"/>
                        </a:rPr>
                        <a:t>Down</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Down</a:t>
                      </a:r>
                      <a:br>
                        <a:rPr lang="en-US" sz="1600" b="0" i="0" u="none" strike="noStrike">
                          <a:solidFill>
                            <a:srgbClr val="000000"/>
                          </a:solidFill>
                          <a:latin typeface="Calibri"/>
                        </a:rPr>
                      </a:br>
                      <a:r>
                        <a:rPr lang="en-US" sz="1600" b="0" i="0" u="none" strike="noStrike">
                          <a:solidFill>
                            <a:srgbClr val="000000"/>
                          </a:solidFill>
                          <a:latin typeface="Calibri"/>
                        </a:rPr>
                        <a:t>then up</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Remains</a:t>
                      </a:r>
                      <a:br>
                        <a:rPr lang="en-US" sz="1600" b="0" i="0" u="none" strike="noStrike">
                          <a:solidFill>
                            <a:srgbClr val="000000"/>
                          </a:solidFill>
                          <a:latin typeface="Calibri"/>
                        </a:rPr>
                      </a:br>
                      <a:r>
                        <a:rPr lang="en-US" sz="1600" b="0" i="0" u="none" strike="noStrike">
                          <a:solidFill>
                            <a:srgbClr val="000000"/>
                          </a:solidFill>
                          <a:latin typeface="Calibri"/>
                        </a:rPr>
                        <a:t>ON</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126">
                <a:tc>
                  <a:txBody>
                    <a:bodyPr/>
                    <a:lstStyle/>
                    <a:p>
                      <a:pPr algn="l" fontAlgn="b"/>
                      <a:r>
                        <a:rPr lang="en-US" sz="1600" b="0" i="0" u="none" strike="noStrike">
                          <a:solidFill>
                            <a:srgbClr val="000000"/>
                          </a:solidFill>
                          <a:latin typeface="Calibri"/>
                        </a:rPr>
                        <a:t>VLA Correlator</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2126">
                <a:tc>
                  <a:txBody>
                    <a:bodyPr/>
                    <a:lstStyle/>
                    <a:p>
                      <a:pPr algn="l" fontAlgn="b"/>
                      <a:r>
                        <a:rPr lang="en-US" sz="1600" b="0" i="0" u="none" strike="noStrike">
                          <a:solidFill>
                            <a:srgbClr val="000000"/>
                          </a:solidFill>
                          <a:latin typeface="Calibri"/>
                        </a:rPr>
                        <a:t>Widar Correlator</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2126">
                <a:tc>
                  <a:txBody>
                    <a:bodyPr/>
                    <a:lstStyle/>
                    <a:p>
                      <a:pPr algn="l" fontAlgn="b"/>
                      <a:r>
                        <a:rPr lang="en-US" sz="1600" b="0" i="0" u="none" strike="noStrike">
                          <a:solidFill>
                            <a:srgbClr val="000000"/>
                          </a:solidFill>
                          <a:latin typeface="Calibri"/>
                        </a:rPr>
                        <a:t>CBE Computers</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00B050"/>
                    </a:solidFill>
                  </a:tcPr>
                </a:tc>
              </a:tr>
              <a:tr h="292126">
                <a:tc>
                  <a:txBody>
                    <a:bodyPr/>
                    <a:lstStyle/>
                    <a:p>
                      <a:pPr algn="l" fontAlgn="b"/>
                      <a:r>
                        <a:rPr lang="en-US" sz="1600" b="0" i="0" u="none" strike="noStrike">
                          <a:solidFill>
                            <a:srgbClr val="000000"/>
                          </a:solidFill>
                          <a:latin typeface="Calibri"/>
                        </a:rPr>
                        <a:t>Archive (VLA/WIDAR vis data)</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00B050"/>
                    </a:solidFill>
                  </a:tcPr>
                </a:tc>
              </a:tr>
              <a:tr h="292126">
                <a:tc>
                  <a:txBody>
                    <a:bodyPr/>
                    <a:lstStyle/>
                    <a:p>
                      <a:pPr algn="l" fontAlgn="b"/>
                      <a:r>
                        <a:rPr lang="en-US" sz="1600" b="0" i="0" u="none" strike="noStrike">
                          <a:solidFill>
                            <a:srgbClr val="000000"/>
                          </a:solidFill>
                          <a:latin typeface="Calibri"/>
                        </a:rPr>
                        <a:t>CPCC computer</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00B050"/>
                    </a:solidFill>
                  </a:tcPr>
                </a:tc>
              </a:tr>
              <a:tr h="292126">
                <a:tc>
                  <a:txBody>
                    <a:bodyPr/>
                    <a:lstStyle/>
                    <a:p>
                      <a:pPr algn="l" fontAlgn="b"/>
                      <a:r>
                        <a:rPr lang="en-US" sz="1600" b="0" i="0" u="none" strike="noStrike">
                          <a:solidFill>
                            <a:srgbClr val="000000"/>
                          </a:solidFill>
                          <a:latin typeface="Calibri"/>
                        </a:rPr>
                        <a:t>VLBA Equipment</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2126">
                <a:tc>
                  <a:txBody>
                    <a:bodyPr/>
                    <a:lstStyle/>
                    <a:p>
                      <a:pPr algn="l" fontAlgn="b"/>
                      <a:r>
                        <a:rPr lang="en-US" sz="1600" b="0" i="0" u="none" strike="noStrike">
                          <a:solidFill>
                            <a:srgbClr val="000000"/>
                          </a:solidFill>
                          <a:latin typeface="Calibri"/>
                        </a:rPr>
                        <a:t>D Racks</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2126">
                <a:tc>
                  <a:txBody>
                    <a:bodyPr/>
                    <a:lstStyle/>
                    <a:p>
                      <a:pPr algn="l" fontAlgn="b"/>
                      <a:r>
                        <a:rPr lang="en-US" sz="1600" b="0" i="0" u="none" strike="noStrike">
                          <a:solidFill>
                            <a:srgbClr val="000000"/>
                          </a:solidFill>
                          <a:latin typeface="Calibri"/>
                        </a:rPr>
                        <a:t>H Maser</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00B050"/>
                    </a:solidFill>
                  </a:tcPr>
                </a:tc>
              </a:tr>
              <a:tr h="292126">
                <a:tc>
                  <a:txBody>
                    <a:bodyPr/>
                    <a:lstStyle/>
                    <a:p>
                      <a:pPr algn="l" fontAlgn="b"/>
                      <a:r>
                        <a:rPr lang="en-US" sz="1600" b="0" i="0" u="none" strike="noStrike">
                          <a:solidFill>
                            <a:srgbClr val="000000"/>
                          </a:solidFill>
                          <a:latin typeface="Calibri"/>
                        </a:rPr>
                        <a:t>Rubidium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2126">
                <a:tc>
                  <a:txBody>
                    <a:bodyPr/>
                    <a:lstStyle/>
                    <a:p>
                      <a:pPr algn="l" fontAlgn="b"/>
                      <a:r>
                        <a:rPr lang="en-US" sz="1600" b="0" i="0" u="none" strike="noStrike">
                          <a:solidFill>
                            <a:srgbClr val="000000"/>
                          </a:solidFill>
                          <a:latin typeface="Calibri"/>
                        </a:rPr>
                        <a:t>Master LO System</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2126">
                <a:tc>
                  <a:txBody>
                    <a:bodyPr/>
                    <a:lstStyle/>
                    <a:p>
                      <a:pPr algn="l" fontAlgn="b"/>
                      <a:r>
                        <a:rPr lang="en-US" sz="1600" b="0" i="0" u="none" strike="noStrike">
                          <a:solidFill>
                            <a:srgbClr val="000000"/>
                          </a:solidFill>
                          <a:latin typeface="Calibri"/>
                        </a:rPr>
                        <a:t>IF (DTS) System</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2126">
                <a:tc>
                  <a:txBody>
                    <a:bodyPr/>
                    <a:lstStyle/>
                    <a:p>
                      <a:pPr algn="l" fontAlgn="b"/>
                      <a:r>
                        <a:rPr lang="en-US" sz="1600" b="0" i="0" u="none" strike="noStrike">
                          <a:solidFill>
                            <a:srgbClr val="000000"/>
                          </a:solidFill>
                          <a:latin typeface="Calibri"/>
                        </a:rPr>
                        <a:t>GPS</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2126">
                <a:tc>
                  <a:txBody>
                    <a:bodyPr/>
                    <a:lstStyle/>
                    <a:p>
                      <a:pPr algn="l" fontAlgn="b"/>
                      <a:r>
                        <a:rPr lang="en-US" sz="1600" b="0" i="0" u="none" strike="noStrike">
                          <a:solidFill>
                            <a:srgbClr val="000000"/>
                          </a:solidFill>
                          <a:latin typeface="Calibri"/>
                        </a:rPr>
                        <a:t>CMP</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2126">
                <a:tc>
                  <a:txBody>
                    <a:bodyPr/>
                    <a:lstStyle/>
                    <a:p>
                      <a:pPr algn="l" fontAlgn="b"/>
                      <a:r>
                        <a:rPr lang="en-US" sz="1600" b="0" i="0" u="none" strike="noStrike">
                          <a:solidFill>
                            <a:srgbClr val="000000"/>
                          </a:solidFill>
                          <a:latin typeface="Calibri"/>
                        </a:rPr>
                        <a:t>Weather Station</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2126">
                <a:tc>
                  <a:txBody>
                    <a:bodyPr/>
                    <a:lstStyle/>
                    <a:p>
                      <a:pPr algn="l" fontAlgn="b"/>
                      <a:r>
                        <a:rPr lang="en-US" sz="1600" b="0" i="0" u="none" strike="noStrike">
                          <a:solidFill>
                            <a:srgbClr val="000000"/>
                          </a:solidFill>
                          <a:latin typeface="Calibri"/>
                        </a:rPr>
                        <a:t>API</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2126">
                <a:tc>
                  <a:txBody>
                    <a:bodyPr/>
                    <a:lstStyle/>
                    <a:p>
                      <a:pPr algn="l" fontAlgn="b"/>
                      <a:r>
                        <a:rPr lang="en-US" sz="1600" b="0" i="0" u="none" strike="noStrike">
                          <a:solidFill>
                            <a:srgbClr val="000000"/>
                          </a:solidFill>
                          <a:latin typeface="Calibri"/>
                        </a:rPr>
                        <a:t>Serial Line Controller</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00B050"/>
                    </a:solidFill>
                  </a:tcPr>
                </a:tc>
              </a:tr>
              <a:tr h="292126">
                <a:tc>
                  <a:txBody>
                    <a:bodyPr/>
                    <a:lstStyle/>
                    <a:p>
                      <a:pPr algn="l" fontAlgn="b"/>
                      <a:r>
                        <a:rPr lang="en-US" sz="1600" b="0" i="0" u="none" strike="noStrike">
                          <a:solidFill>
                            <a:srgbClr val="000000"/>
                          </a:solidFill>
                          <a:latin typeface="Calibri"/>
                        </a:rPr>
                        <a:t>Computers outside Correlator Room</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00B050"/>
                    </a:solidFill>
                  </a:tcPr>
                </a:tc>
              </a:tr>
              <a:tr h="292126">
                <a:tc>
                  <a:txBody>
                    <a:bodyPr/>
                    <a:lstStyle/>
                    <a:p>
                      <a:pPr algn="l" fontAlgn="b"/>
                      <a:r>
                        <a:rPr lang="en-US" sz="1600" b="0" i="0" u="none" strike="noStrike">
                          <a:solidFill>
                            <a:srgbClr val="000000"/>
                          </a:solidFill>
                          <a:latin typeface="Calibri"/>
                        </a:rPr>
                        <a:t>Fire Alarms</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00B050"/>
                    </a:solidFill>
                  </a:tcPr>
                </a:tc>
              </a:tr>
              <a:tr h="292126">
                <a:tc>
                  <a:txBody>
                    <a:bodyPr/>
                    <a:lstStyle/>
                    <a:p>
                      <a:pPr algn="l" fontAlgn="b"/>
                      <a:r>
                        <a:rPr lang="en-US" sz="1600" b="0" i="0" u="none" strike="noStrike">
                          <a:solidFill>
                            <a:srgbClr val="000000"/>
                          </a:solidFill>
                          <a:latin typeface="Calibri"/>
                        </a:rPr>
                        <a:t>Wyemon</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00B050"/>
                    </a:solidFill>
                  </a:tcPr>
                </a:tc>
              </a:tr>
              <a:tr h="292126">
                <a:tc>
                  <a:txBody>
                    <a:bodyPr/>
                    <a:lstStyle/>
                    <a:p>
                      <a:pPr algn="l" fontAlgn="b"/>
                      <a:r>
                        <a:rPr lang="en-US" sz="1600" b="0" i="0" u="none" strike="noStrike">
                          <a:solidFill>
                            <a:srgbClr val="000000"/>
                          </a:solidFill>
                          <a:latin typeface="Calibri"/>
                        </a:rPr>
                        <a:t>LWDA networking</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dirty="0">
                          <a:solidFill>
                            <a:srgbClr val="000000"/>
                          </a:solidFill>
                          <a:latin typeface="Calibri"/>
                        </a:rPr>
                        <a:t> </a:t>
                      </a:r>
                    </a:p>
                  </a:txBody>
                  <a:tcPr marL="8243" marR="8243" marT="82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00B050"/>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sp>
        <p:nvSpPr>
          <p:cNvPr id="4100" name="Slide Number Placeholder 3"/>
          <p:cNvSpPr>
            <a:spLocks noGrp="1"/>
          </p:cNvSpPr>
          <p:nvPr>
            <p:ph type="sldNum" sz="quarter" idx="12"/>
          </p:nvPr>
        </p:nvSpPr>
        <p:spPr>
          <a:noFill/>
        </p:spPr>
        <p:txBody>
          <a:bodyPr/>
          <a:lstStyle/>
          <a:p>
            <a:fld id="{6453ED0D-8E8F-4B92-AC95-3A9115EEB33B}" type="slidenum">
              <a:rPr lang="en-US" smtClean="0">
                <a:latin typeface="Times New Roman" pitchFamily="18" charset="0"/>
              </a:rPr>
              <a:pPr/>
              <a:t>3</a:t>
            </a:fld>
            <a:endParaRPr lang="en-US" smtClean="0">
              <a:latin typeface="Times New Roman" pitchFamily="18" charset="0"/>
            </a:endParaRPr>
          </a:p>
        </p:txBody>
      </p:sp>
      <p:pic>
        <p:nvPicPr>
          <p:cNvPr id="4101" name="Picture 5"/>
          <p:cNvPicPr>
            <a:picLocks noChangeAspect="1" noChangeArrowheads="1"/>
          </p:cNvPicPr>
          <p:nvPr/>
        </p:nvPicPr>
        <p:blipFill>
          <a:blip r:embed="rId3" cstate="print"/>
          <a:srcRect/>
          <a:stretch>
            <a:fillRect/>
          </a:stretch>
        </p:blipFill>
        <p:spPr bwMode="auto">
          <a:xfrm>
            <a:off x="-4763" y="376238"/>
            <a:ext cx="9153526" cy="610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6D9CA174-A1D1-4F47-9FE6-3C480FF15129}" type="slidenum">
              <a:rPr lang="en-US" smtClean="0">
                <a:latin typeface="Times New Roman" pitchFamily="18" charset="0"/>
              </a:rPr>
              <a:pPr/>
              <a:t>4</a:t>
            </a:fld>
            <a:endParaRPr lang="en-US" smtClean="0">
              <a:latin typeface="Times New Roman" pitchFamily="18" charset="0"/>
            </a:endParaRPr>
          </a:p>
        </p:txBody>
      </p:sp>
      <p:sp>
        <p:nvSpPr>
          <p:cNvPr id="5123" name="Rectangle 2"/>
          <p:cNvSpPr>
            <a:spLocks noGrp="1" noChangeArrowheads="1"/>
          </p:cNvSpPr>
          <p:nvPr>
            <p:ph type="title"/>
          </p:nvPr>
        </p:nvSpPr>
        <p:spPr/>
        <p:txBody>
          <a:bodyPr/>
          <a:lstStyle/>
          <a:p>
            <a:pPr eaLnBrk="1" hangingPunct="1"/>
            <a:r>
              <a:rPr lang="en-US" smtClean="0"/>
              <a:t>Current Status</a:t>
            </a:r>
          </a:p>
        </p:txBody>
      </p:sp>
      <p:sp>
        <p:nvSpPr>
          <p:cNvPr id="2" name="Rectangle 3"/>
          <p:cNvSpPr>
            <a:spLocks noGrp="1" noChangeArrowheads="1"/>
          </p:cNvSpPr>
          <p:nvPr>
            <p:ph type="body" idx="1"/>
          </p:nvPr>
        </p:nvSpPr>
        <p:spPr/>
        <p:txBody>
          <a:bodyPr/>
          <a:lstStyle/>
          <a:p>
            <a:pPr eaLnBrk="1" hangingPunct="1"/>
            <a:endParaRPr lang="en-US" smtClean="0"/>
          </a:p>
        </p:txBody>
      </p:sp>
      <p:pic>
        <p:nvPicPr>
          <p:cNvPr id="5125" name="Picture 4" descr="CorrleatorRoom.jpg"/>
          <p:cNvPicPr>
            <a:picLocks noChangeAspect="1"/>
          </p:cNvPicPr>
          <p:nvPr/>
        </p:nvPicPr>
        <p:blipFill>
          <a:blip r:embed="rId3" cstate="print"/>
          <a:srcRect/>
          <a:stretch>
            <a:fillRect/>
          </a:stretch>
        </p:blipFill>
        <p:spPr bwMode="auto">
          <a:xfrm>
            <a:off x="134938" y="0"/>
            <a:ext cx="8874125" cy="6858000"/>
          </a:xfrm>
          <a:prstGeom prst="rect">
            <a:avLst/>
          </a:prstGeom>
          <a:noFill/>
          <a:ln w="9525">
            <a:noFill/>
            <a:miter lim="800000"/>
            <a:headEnd/>
            <a:tailEnd/>
          </a:ln>
        </p:spPr>
      </p:pic>
      <p:grpSp>
        <p:nvGrpSpPr>
          <p:cNvPr id="3" name="Group 13"/>
          <p:cNvGrpSpPr>
            <a:grpSpLocks/>
          </p:cNvGrpSpPr>
          <p:nvPr/>
        </p:nvGrpSpPr>
        <p:grpSpPr bwMode="auto">
          <a:xfrm>
            <a:off x="2590800" y="1225550"/>
            <a:ext cx="1849438" cy="2076450"/>
            <a:chOff x="2590800" y="1225296"/>
            <a:chExt cx="1850136" cy="2076361"/>
          </a:xfrm>
        </p:grpSpPr>
        <p:sp>
          <p:nvSpPr>
            <p:cNvPr id="5127" name="TextBox 6"/>
            <p:cNvSpPr txBox="1">
              <a:spLocks noChangeArrowheads="1"/>
            </p:cNvSpPr>
            <p:nvPr/>
          </p:nvSpPr>
          <p:spPr bwMode="auto">
            <a:xfrm>
              <a:off x="2590800" y="1792224"/>
              <a:ext cx="609600" cy="384721"/>
            </a:xfrm>
            <a:prstGeom prst="rect">
              <a:avLst/>
            </a:prstGeom>
            <a:solidFill>
              <a:schemeClr val="bg1"/>
            </a:solidFill>
            <a:ln w="9525">
              <a:noFill/>
              <a:miter lim="800000"/>
              <a:headEnd/>
              <a:tailEnd/>
            </a:ln>
          </p:spPr>
          <p:txBody>
            <a:bodyPr>
              <a:spAutoFit/>
            </a:bodyPr>
            <a:lstStyle/>
            <a:p>
              <a:pPr algn="ctr"/>
              <a:r>
                <a:rPr lang="en-US" sz="700">
                  <a:latin typeface="Arial" charset="0"/>
                  <a:cs typeface="Arial" charset="0"/>
                </a:rPr>
                <a:t>Antennas</a:t>
              </a:r>
            </a:p>
            <a:p>
              <a:pPr algn="ctr"/>
              <a:r>
                <a:rPr lang="en-US" sz="1200">
                  <a:latin typeface="Arial" charset="0"/>
                  <a:cs typeface="Arial" charset="0"/>
                </a:rPr>
                <a:t>25-28</a:t>
              </a:r>
            </a:p>
          </p:txBody>
        </p:sp>
        <p:sp>
          <p:nvSpPr>
            <p:cNvPr id="5128" name="TextBox 7"/>
            <p:cNvSpPr txBox="1">
              <a:spLocks noChangeArrowheads="1"/>
            </p:cNvSpPr>
            <p:nvPr/>
          </p:nvSpPr>
          <p:spPr bwMode="auto">
            <a:xfrm>
              <a:off x="3831336" y="1225296"/>
              <a:ext cx="609600" cy="384721"/>
            </a:xfrm>
            <a:prstGeom prst="rect">
              <a:avLst/>
            </a:prstGeom>
            <a:solidFill>
              <a:schemeClr val="bg1"/>
            </a:solidFill>
            <a:ln w="9525">
              <a:noFill/>
              <a:miter lim="800000"/>
              <a:headEnd/>
              <a:tailEnd/>
            </a:ln>
          </p:spPr>
          <p:txBody>
            <a:bodyPr>
              <a:spAutoFit/>
            </a:bodyPr>
            <a:lstStyle/>
            <a:p>
              <a:pPr algn="ctr"/>
              <a:r>
                <a:rPr lang="en-US" sz="700">
                  <a:latin typeface="Arial" charset="0"/>
                  <a:cs typeface="Arial" charset="0"/>
                </a:rPr>
                <a:t>Antennas</a:t>
              </a:r>
            </a:p>
            <a:p>
              <a:pPr algn="ctr"/>
              <a:r>
                <a:rPr lang="en-US" sz="1200">
                  <a:latin typeface="Arial" charset="0"/>
                  <a:cs typeface="Arial" charset="0"/>
                </a:rPr>
                <a:t>1-4</a:t>
              </a:r>
            </a:p>
          </p:txBody>
        </p:sp>
        <p:sp>
          <p:nvSpPr>
            <p:cNvPr id="5129" name="TextBox 8"/>
            <p:cNvSpPr txBox="1">
              <a:spLocks noChangeArrowheads="1"/>
            </p:cNvSpPr>
            <p:nvPr/>
          </p:nvSpPr>
          <p:spPr bwMode="auto">
            <a:xfrm>
              <a:off x="3831336" y="1792224"/>
              <a:ext cx="609600" cy="384721"/>
            </a:xfrm>
            <a:prstGeom prst="rect">
              <a:avLst/>
            </a:prstGeom>
            <a:solidFill>
              <a:schemeClr val="bg1"/>
            </a:solidFill>
            <a:ln w="9525">
              <a:noFill/>
              <a:miter lim="800000"/>
              <a:headEnd/>
              <a:tailEnd/>
            </a:ln>
          </p:spPr>
          <p:txBody>
            <a:bodyPr>
              <a:spAutoFit/>
            </a:bodyPr>
            <a:lstStyle/>
            <a:p>
              <a:pPr algn="ctr"/>
              <a:r>
                <a:rPr lang="en-US" sz="700">
                  <a:latin typeface="Arial" charset="0"/>
                  <a:cs typeface="Arial" charset="0"/>
                </a:rPr>
                <a:t>Antennas</a:t>
              </a:r>
            </a:p>
            <a:p>
              <a:pPr algn="ctr"/>
              <a:r>
                <a:rPr lang="en-US" sz="1200">
                  <a:latin typeface="Arial" charset="0"/>
                  <a:cs typeface="Arial" charset="0"/>
                </a:rPr>
                <a:t>5-8</a:t>
              </a:r>
            </a:p>
          </p:txBody>
        </p:sp>
        <p:sp>
          <p:nvSpPr>
            <p:cNvPr id="5130" name="TextBox 9"/>
            <p:cNvSpPr txBox="1">
              <a:spLocks noChangeArrowheads="1"/>
            </p:cNvSpPr>
            <p:nvPr/>
          </p:nvSpPr>
          <p:spPr bwMode="auto">
            <a:xfrm>
              <a:off x="3831336" y="2350008"/>
              <a:ext cx="609600" cy="384721"/>
            </a:xfrm>
            <a:prstGeom prst="rect">
              <a:avLst/>
            </a:prstGeom>
            <a:solidFill>
              <a:schemeClr val="bg1"/>
            </a:solidFill>
            <a:ln w="9525">
              <a:noFill/>
              <a:miter lim="800000"/>
              <a:headEnd/>
              <a:tailEnd/>
            </a:ln>
          </p:spPr>
          <p:txBody>
            <a:bodyPr>
              <a:spAutoFit/>
            </a:bodyPr>
            <a:lstStyle/>
            <a:p>
              <a:pPr algn="ctr"/>
              <a:r>
                <a:rPr lang="en-US" sz="700">
                  <a:latin typeface="Arial" charset="0"/>
                  <a:cs typeface="Arial" charset="0"/>
                </a:rPr>
                <a:t>Antennas</a:t>
              </a:r>
            </a:p>
            <a:p>
              <a:pPr algn="ctr"/>
              <a:r>
                <a:rPr lang="en-US" sz="1200">
                  <a:latin typeface="Arial" charset="0"/>
                  <a:cs typeface="Arial" charset="0"/>
                </a:rPr>
                <a:t>9-12</a:t>
              </a:r>
            </a:p>
          </p:txBody>
        </p:sp>
        <p:sp>
          <p:nvSpPr>
            <p:cNvPr id="5131" name="TextBox 10"/>
            <p:cNvSpPr txBox="1">
              <a:spLocks noChangeArrowheads="1"/>
            </p:cNvSpPr>
            <p:nvPr/>
          </p:nvSpPr>
          <p:spPr bwMode="auto">
            <a:xfrm>
              <a:off x="3831336" y="2916936"/>
              <a:ext cx="609600" cy="384721"/>
            </a:xfrm>
            <a:prstGeom prst="rect">
              <a:avLst/>
            </a:prstGeom>
            <a:solidFill>
              <a:schemeClr val="bg1"/>
            </a:solidFill>
            <a:ln w="9525">
              <a:noFill/>
              <a:miter lim="800000"/>
              <a:headEnd/>
              <a:tailEnd/>
            </a:ln>
          </p:spPr>
          <p:txBody>
            <a:bodyPr>
              <a:spAutoFit/>
            </a:bodyPr>
            <a:lstStyle/>
            <a:p>
              <a:pPr algn="ctr"/>
              <a:r>
                <a:rPr lang="en-US" sz="700">
                  <a:latin typeface="Arial" charset="0"/>
                  <a:cs typeface="Arial" charset="0"/>
                </a:rPr>
                <a:t>Antennas</a:t>
              </a:r>
            </a:p>
            <a:p>
              <a:pPr algn="ctr"/>
              <a:r>
                <a:rPr lang="en-US" sz="1200">
                  <a:latin typeface="Arial" charset="0"/>
                  <a:cs typeface="Arial" charset="0"/>
                </a:rPr>
                <a:t>13-16</a:t>
              </a:r>
            </a:p>
          </p:txBody>
        </p:sp>
        <p:sp>
          <p:nvSpPr>
            <p:cNvPr id="5132" name="TextBox 11"/>
            <p:cNvSpPr txBox="1">
              <a:spLocks noChangeArrowheads="1"/>
            </p:cNvSpPr>
            <p:nvPr/>
          </p:nvSpPr>
          <p:spPr bwMode="auto">
            <a:xfrm>
              <a:off x="2590800" y="2916936"/>
              <a:ext cx="609600" cy="384721"/>
            </a:xfrm>
            <a:prstGeom prst="rect">
              <a:avLst/>
            </a:prstGeom>
            <a:solidFill>
              <a:schemeClr val="bg1"/>
            </a:solidFill>
            <a:ln w="9525">
              <a:noFill/>
              <a:miter lim="800000"/>
              <a:headEnd/>
              <a:tailEnd/>
            </a:ln>
          </p:spPr>
          <p:txBody>
            <a:bodyPr>
              <a:spAutoFit/>
            </a:bodyPr>
            <a:lstStyle/>
            <a:p>
              <a:pPr algn="ctr"/>
              <a:r>
                <a:rPr lang="en-US" sz="700">
                  <a:latin typeface="Arial" charset="0"/>
                  <a:cs typeface="Arial" charset="0"/>
                </a:rPr>
                <a:t>Antennas</a:t>
              </a:r>
            </a:p>
            <a:p>
              <a:pPr algn="ctr"/>
              <a:r>
                <a:rPr lang="en-US" sz="1200">
                  <a:latin typeface="Arial" charset="0"/>
                  <a:cs typeface="Arial" charset="0"/>
                </a:rPr>
                <a:t>17-20</a:t>
              </a:r>
            </a:p>
          </p:txBody>
        </p:sp>
        <p:sp>
          <p:nvSpPr>
            <p:cNvPr id="5133" name="TextBox 12"/>
            <p:cNvSpPr txBox="1">
              <a:spLocks noChangeArrowheads="1"/>
            </p:cNvSpPr>
            <p:nvPr/>
          </p:nvSpPr>
          <p:spPr bwMode="auto">
            <a:xfrm>
              <a:off x="2590800" y="2350008"/>
              <a:ext cx="609600" cy="384721"/>
            </a:xfrm>
            <a:prstGeom prst="rect">
              <a:avLst/>
            </a:prstGeom>
            <a:solidFill>
              <a:schemeClr val="bg1"/>
            </a:solidFill>
            <a:ln w="9525">
              <a:noFill/>
              <a:miter lim="800000"/>
              <a:headEnd/>
              <a:tailEnd/>
            </a:ln>
          </p:spPr>
          <p:txBody>
            <a:bodyPr>
              <a:spAutoFit/>
            </a:bodyPr>
            <a:lstStyle/>
            <a:p>
              <a:pPr algn="ctr"/>
              <a:r>
                <a:rPr lang="en-US" sz="700">
                  <a:latin typeface="Arial" charset="0"/>
                  <a:cs typeface="Arial" charset="0"/>
                </a:rPr>
                <a:t>Antennas</a:t>
              </a:r>
            </a:p>
            <a:p>
              <a:pPr algn="ctr"/>
              <a:r>
                <a:rPr lang="en-US" sz="1200">
                  <a:latin typeface="Arial" charset="0"/>
                  <a:cs typeface="Arial" charset="0"/>
                </a:rPr>
                <a:t>21-24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smtClean="0"/>
          </a:p>
        </p:txBody>
      </p:sp>
      <p:sp>
        <p:nvSpPr>
          <p:cNvPr id="6147" name="Slide Number Placeholder 3"/>
          <p:cNvSpPr>
            <a:spLocks noGrp="1"/>
          </p:cNvSpPr>
          <p:nvPr>
            <p:ph type="sldNum" sz="quarter" idx="12"/>
          </p:nvPr>
        </p:nvSpPr>
        <p:spPr>
          <a:noFill/>
        </p:spPr>
        <p:txBody>
          <a:bodyPr/>
          <a:lstStyle/>
          <a:p>
            <a:fld id="{CF1ED230-D482-4813-8518-626DB89A6BB5}" type="slidenum">
              <a:rPr lang="en-US" smtClean="0">
                <a:latin typeface="Times New Roman" pitchFamily="18" charset="0"/>
              </a:rPr>
              <a:pPr/>
              <a:t>5</a:t>
            </a:fld>
            <a:endParaRPr lang="en-US" smtClean="0">
              <a:latin typeface="Times New Roman" pitchFamily="18" charset="0"/>
            </a:endParaRPr>
          </a:p>
        </p:txBody>
      </p:sp>
      <p:pic>
        <p:nvPicPr>
          <p:cNvPr id="6148" name="Content Placeholder 5" descr="DSCN0073.JPG"/>
          <p:cNvPicPr>
            <a:picLocks noGrp="1" noChangeAspect="1"/>
          </p:cNvPicPr>
          <p:nvPr>
            <p:ph idx="1"/>
          </p:nvPr>
        </p:nvPicPr>
        <p:blipFill>
          <a:blip r:embed="rId3" cstate="print"/>
          <a:srcRect/>
          <a:stretch>
            <a:fillRect/>
          </a:stretch>
        </p:blipFill>
        <p:spPr>
          <a:xfrm>
            <a:off x="609600" y="0"/>
            <a:ext cx="7877175"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71EC20D0-4C04-4179-8EF7-8EF37EC3AF81}" type="slidenum">
              <a:rPr lang="en-US" smtClean="0">
                <a:latin typeface="Times New Roman" pitchFamily="18" charset="0"/>
              </a:rPr>
              <a:pPr/>
              <a:t>6</a:t>
            </a:fld>
            <a:endParaRPr lang="en-US" smtClean="0">
              <a:latin typeface="Times New Roman" pitchFamily="18" charset="0"/>
            </a:endParaRPr>
          </a:p>
        </p:txBody>
      </p:sp>
      <p:pic>
        <p:nvPicPr>
          <p:cNvPr id="7171" name="Content Placeholder 5" descr="DSCN0074.JPG"/>
          <p:cNvPicPr>
            <a:picLocks noGrp="1" noChangeAspect="1"/>
          </p:cNvPicPr>
          <p:nvPr>
            <p:ph idx="1"/>
          </p:nvPr>
        </p:nvPicPr>
        <p:blipFill>
          <a:blip r:embed="rId3" cstate="print"/>
          <a:srcRect/>
          <a:stretch>
            <a:fillRect/>
          </a:stretch>
        </p:blipFill>
        <p:spPr>
          <a:xfrm>
            <a:off x="1828800" y="0"/>
            <a:ext cx="5562600" cy="68294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8195" name="Content Placeholder 4" descr="DSCN0092.JPG"/>
          <p:cNvPicPr>
            <a:picLocks noGrp="1" noChangeAspect="1"/>
          </p:cNvPicPr>
          <p:nvPr>
            <p:ph idx="1"/>
          </p:nvPr>
        </p:nvPicPr>
        <p:blipFill>
          <a:blip r:embed="rId3" cstate="print"/>
          <a:srcRect/>
          <a:stretch>
            <a:fillRect/>
          </a:stretch>
        </p:blipFill>
        <p:spPr>
          <a:xfrm>
            <a:off x="0" y="304800"/>
            <a:ext cx="9177338" cy="6248400"/>
          </a:xfrm>
        </p:spPr>
      </p:pic>
      <p:sp>
        <p:nvSpPr>
          <p:cNvPr id="8196" name="Slide Number Placeholder 3"/>
          <p:cNvSpPr>
            <a:spLocks noGrp="1"/>
          </p:cNvSpPr>
          <p:nvPr>
            <p:ph type="sldNum" sz="quarter" idx="12"/>
          </p:nvPr>
        </p:nvSpPr>
        <p:spPr>
          <a:noFill/>
        </p:spPr>
        <p:txBody>
          <a:bodyPr/>
          <a:lstStyle/>
          <a:p>
            <a:fld id="{0C42B0DE-D13A-46B0-BC56-923B7FD01F35}" type="slidenum">
              <a:rPr lang="en-US" smtClean="0">
                <a:latin typeface="Times New Roman" pitchFamily="18" charset="0"/>
              </a:rPr>
              <a:pPr/>
              <a:t>7</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pic>
        <p:nvPicPr>
          <p:cNvPr id="9219" name="Content Placeholder 4" descr="DSCN0096.JPG"/>
          <p:cNvPicPr>
            <a:picLocks noGrp="1" noChangeAspect="1"/>
          </p:cNvPicPr>
          <p:nvPr>
            <p:ph idx="1"/>
          </p:nvPr>
        </p:nvPicPr>
        <p:blipFill>
          <a:blip r:embed="rId3" cstate="print"/>
          <a:srcRect/>
          <a:stretch>
            <a:fillRect/>
          </a:stretch>
        </p:blipFill>
        <p:spPr>
          <a:xfrm>
            <a:off x="0" y="85725"/>
            <a:ext cx="9144000" cy="6696075"/>
          </a:xfrm>
        </p:spPr>
      </p:pic>
      <p:sp>
        <p:nvSpPr>
          <p:cNvPr id="9220" name="Slide Number Placeholder 3"/>
          <p:cNvSpPr>
            <a:spLocks noGrp="1"/>
          </p:cNvSpPr>
          <p:nvPr>
            <p:ph type="sldNum" sz="quarter" idx="12"/>
          </p:nvPr>
        </p:nvSpPr>
        <p:spPr>
          <a:noFill/>
        </p:spPr>
        <p:txBody>
          <a:bodyPr/>
          <a:lstStyle/>
          <a:p>
            <a:fld id="{247E16B3-A340-43F4-9C22-A366984C8FBB}" type="slidenum">
              <a:rPr lang="en-US" smtClean="0">
                <a:latin typeface="Times New Roman" pitchFamily="18" charset="0"/>
              </a:rPr>
              <a:pPr/>
              <a:t>8</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609600"/>
            <a:ext cx="8458200" cy="1143000"/>
          </a:xfrm>
        </p:spPr>
        <p:txBody>
          <a:bodyPr/>
          <a:lstStyle/>
          <a:p>
            <a:pPr eaLnBrk="1" hangingPunct="1"/>
            <a:r>
              <a:rPr lang="en-US" smtClean="0"/>
              <a:t>Move DEMUXs to WIDAR Racks</a:t>
            </a:r>
          </a:p>
        </p:txBody>
      </p:sp>
      <p:sp>
        <p:nvSpPr>
          <p:cNvPr id="10243" name="Slide Number Placeholder 3"/>
          <p:cNvSpPr>
            <a:spLocks noGrp="1"/>
          </p:cNvSpPr>
          <p:nvPr>
            <p:ph type="sldNum" sz="quarter" idx="12"/>
          </p:nvPr>
        </p:nvSpPr>
        <p:spPr>
          <a:noFill/>
        </p:spPr>
        <p:txBody>
          <a:bodyPr/>
          <a:lstStyle/>
          <a:p>
            <a:fld id="{8AC58465-5715-4596-851D-35B301C78460}" type="slidenum">
              <a:rPr lang="en-US" smtClean="0">
                <a:latin typeface="Times New Roman" pitchFamily="18" charset="0"/>
              </a:rPr>
              <a:pPr/>
              <a:t>9</a:t>
            </a:fld>
            <a:endParaRPr lang="en-US" smtClean="0">
              <a:latin typeface="Times New Roman" pitchFamily="18" charset="0"/>
            </a:endParaRPr>
          </a:p>
        </p:txBody>
      </p:sp>
      <p:pic>
        <p:nvPicPr>
          <p:cNvPr id="10244" name="Content Placeholder 5" descr="DSCN0079.JPG"/>
          <p:cNvPicPr>
            <a:picLocks noGrp="1" noChangeAspect="1"/>
          </p:cNvPicPr>
          <p:nvPr>
            <p:ph idx="1"/>
          </p:nvPr>
        </p:nvPicPr>
        <p:blipFill>
          <a:blip r:embed="rId3" cstate="print"/>
          <a:srcRect/>
          <a:stretch>
            <a:fillRect/>
          </a:stretch>
        </p:blipFill>
        <p:spPr>
          <a:xfrm>
            <a:off x="3276600" y="2057400"/>
            <a:ext cx="5156200" cy="4419600"/>
          </a:xfrm>
        </p:spPr>
      </p:pic>
      <p:pic>
        <p:nvPicPr>
          <p:cNvPr id="10245" name="Picture 6" descr="DSCN0071.JPG"/>
          <p:cNvPicPr>
            <a:picLocks noChangeAspect="1"/>
          </p:cNvPicPr>
          <p:nvPr/>
        </p:nvPicPr>
        <p:blipFill>
          <a:blip r:embed="rId4" cstate="print"/>
          <a:srcRect/>
          <a:stretch>
            <a:fillRect/>
          </a:stretch>
        </p:blipFill>
        <p:spPr bwMode="auto">
          <a:xfrm>
            <a:off x="738188" y="1752600"/>
            <a:ext cx="2386012" cy="505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2353</TotalTime>
  <Words>2074</Words>
  <Application>Microsoft Office PowerPoint</Application>
  <PresentationFormat>On-screen Show (4:3)</PresentationFormat>
  <Paragraphs>368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Suspended Observing Jan 2010</vt:lpstr>
      <vt:lpstr>Suspended Observing Jan 2010</vt:lpstr>
      <vt:lpstr>Slide 3</vt:lpstr>
      <vt:lpstr>Current Status</vt:lpstr>
      <vt:lpstr>Slide 5</vt:lpstr>
      <vt:lpstr>Slide 6</vt:lpstr>
      <vt:lpstr>Slide 7</vt:lpstr>
      <vt:lpstr>Slide 8</vt:lpstr>
      <vt:lpstr>Move DEMUXs to WIDAR Racks</vt:lpstr>
      <vt:lpstr>Slide 10</vt:lpstr>
      <vt:lpstr>Suspended Observing Jan 2010</vt:lpstr>
      <vt:lpstr>Slide 12</vt:lpstr>
      <vt:lpstr>Slide 13</vt:lpstr>
      <vt:lpstr>Suspended Observing Jan 2010</vt:lpstr>
      <vt:lpstr>LO Rack Rework</vt:lpstr>
      <vt:lpstr>Suspended Observing Jan 2010</vt:lpstr>
      <vt:lpstr>MLO Rack Overhaul</vt:lpstr>
      <vt:lpstr>MLO Rack Overhaul (cont.)</vt:lpstr>
      <vt:lpstr>Miscellaneous</vt:lpstr>
      <vt:lpstr>Slide 20</vt:lpstr>
      <vt:lpstr>Slide 21</vt:lpstr>
    </vt:vector>
  </TitlesOfParts>
  <Company>NRAO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5 Implemention Meeting</dc:title>
  <dc:creator>Doug Gerrard</dc:creator>
  <cp:lastModifiedBy>rlong</cp:lastModifiedBy>
  <cp:revision>132</cp:revision>
  <dcterms:created xsi:type="dcterms:W3CDTF">2004-06-16T13:21:18Z</dcterms:created>
  <dcterms:modified xsi:type="dcterms:W3CDTF">2009-11-30T23:14:01Z</dcterms:modified>
</cp:coreProperties>
</file>